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5" r:id="rId1"/>
  </p:sldMasterIdLst>
  <p:notesMasterIdLst>
    <p:notesMasterId r:id="rId41"/>
  </p:notesMasterIdLst>
  <p:handoutMasterIdLst>
    <p:handoutMasterId r:id="rId42"/>
  </p:handoutMasterIdLst>
  <p:sldIdLst>
    <p:sldId id="777" r:id="rId2"/>
    <p:sldId id="528" r:id="rId3"/>
    <p:sldId id="763" r:id="rId4"/>
    <p:sldId id="742" r:id="rId5"/>
    <p:sldId id="743" r:id="rId6"/>
    <p:sldId id="744" r:id="rId7"/>
    <p:sldId id="745" r:id="rId8"/>
    <p:sldId id="746" r:id="rId9"/>
    <p:sldId id="747" r:id="rId10"/>
    <p:sldId id="748" r:id="rId11"/>
    <p:sldId id="771" r:id="rId12"/>
    <p:sldId id="773" r:id="rId13"/>
    <p:sldId id="774" r:id="rId14"/>
    <p:sldId id="770" r:id="rId15"/>
    <p:sldId id="764" r:id="rId16"/>
    <p:sldId id="739" r:id="rId17"/>
    <p:sldId id="740" r:id="rId18"/>
    <p:sldId id="610" r:id="rId19"/>
    <p:sldId id="621" r:id="rId20"/>
    <p:sldId id="626" r:id="rId21"/>
    <p:sldId id="634" r:id="rId22"/>
    <p:sldId id="775" r:id="rId23"/>
    <p:sldId id="752" r:id="rId24"/>
    <p:sldId id="753" r:id="rId25"/>
    <p:sldId id="758" r:id="rId26"/>
    <p:sldId id="335" r:id="rId27"/>
    <p:sldId id="754" r:id="rId28"/>
    <p:sldId id="759" r:id="rId29"/>
    <p:sldId id="544" r:id="rId30"/>
    <p:sldId id="734" r:id="rId31"/>
    <p:sldId id="559" r:id="rId32"/>
    <p:sldId id="705" r:id="rId33"/>
    <p:sldId id="767" r:id="rId34"/>
    <p:sldId id="703" r:id="rId35"/>
    <p:sldId id="704" r:id="rId36"/>
    <p:sldId id="762" r:id="rId37"/>
    <p:sldId id="768" r:id="rId38"/>
    <p:sldId id="708" r:id="rId39"/>
    <p:sldId id="778"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E0000"/>
    <a:srgbClr val="1F487C"/>
    <a:srgbClr val="0033CC"/>
    <a:srgbClr val="9BE1ED"/>
    <a:srgbClr val="213C7B"/>
    <a:srgbClr val="293C83"/>
    <a:srgbClr val="8ADCEA"/>
    <a:srgbClr val="2EC1D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8" autoAdjust="0"/>
    <p:restoredTop sz="75458" autoAdjust="0"/>
  </p:normalViewPr>
  <p:slideViewPr>
    <p:cSldViewPr>
      <p:cViewPr>
        <p:scale>
          <a:sx n="70" d="100"/>
          <a:sy n="70" d="100"/>
        </p:scale>
        <p:origin x="-72" y="-54"/>
      </p:cViewPr>
      <p:guideLst>
        <p:guide orient="horz" pos="2160"/>
        <p:guide pos="2880"/>
      </p:guideLst>
    </p:cSldViewPr>
  </p:slideViewPr>
  <p:outlineViewPr>
    <p:cViewPr>
      <p:scale>
        <a:sx n="33" d="100"/>
        <a:sy n="33" d="100"/>
      </p:scale>
      <p:origin x="48" y="37392"/>
    </p:cViewPr>
  </p:outlineViewPr>
  <p:notesTextViewPr>
    <p:cViewPr>
      <p:scale>
        <a:sx n="1" d="1"/>
        <a:sy n="1" d="1"/>
      </p:scale>
      <p:origin x="0" y="0"/>
    </p:cViewPr>
  </p:notesTextViewPr>
  <p:sorterViewPr>
    <p:cViewPr>
      <p:scale>
        <a:sx n="140" d="100"/>
        <a:sy n="140" d="100"/>
      </p:scale>
      <p:origin x="0" y="22446"/>
    </p:cViewPr>
  </p:sorterViewPr>
  <p:notesViewPr>
    <p:cSldViewPr>
      <p:cViewPr varScale="1">
        <p:scale>
          <a:sx n="74" d="100"/>
          <a:sy n="74" d="100"/>
        </p:scale>
        <p:origin x="-207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71" tIns="46586" rIns="93171" bIns="4658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925" y="0"/>
            <a:ext cx="3036888" cy="465138"/>
          </a:xfrm>
          <a:prstGeom prst="rect">
            <a:avLst/>
          </a:prstGeom>
        </p:spPr>
        <p:txBody>
          <a:bodyPr vert="horz" lIns="93171" tIns="46586" rIns="93171" bIns="46586" rtlCol="0"/>
          <a:lstStyle>
            <a:lvl1pPr algn="r" fontAlgn="auto">
              <a:spcBef>
                <a:spcPts val="0"/>
              </a:spcBef>
              <a:spcAft>
                <a:spcPts val="0"/>
              </a:spcAft>
              <a:defRPr sz="1200">
                <a:latin typeface="+mn-lt"/>
              </a:defRPr>
            </a:lvl1pPr>
          </a:lstStyle>
          <a:p>
            <a:pPr>
              <a:defRPr/>
            </a:pPr>
            <a:fld id="{7BEC4830-A934-4E04-B3F6-6D58DA3901DD}" type="datetimeFigureOut">
              <a:rPr lang="en-US"/>
              <a:pPr>
                <a:defRPr/>
              </a:pPr>
              <a:t>1/15/2015</a:t>
            </a:fld>
            <a:endParaRPr lang="en-US" dirty="0"/>
          </a:p>
        </p:txBody>
      </p:sp>
      <p:sp>
        <p:nvSpPr>
          <p:cNvPr id="4" name="Footer Placeholder 3"/>
          <p:cNvSpPr>
            <a:spLocks noGrp="1"/>
          </p:cNvSpPr>
          <p:nvPr>
            <p:ph type="ftr" sz="quarter" idx="2"/>
          </p:nvPr>
        </p:nvSpPr>
        <p:spPr>
          <a:xfrm>
            <a:off x="0" y="8829675"/>
            <a:ext cx="3036888" cy="465138"/>
          </a:xfrm>
          <a:prstGeom prst="rect">
            <a:avLst/>
          </a:prstGeom>
        </p:spPr>
        <p:txBody>
          <a:bodyPr vert="horz" lIns="93171" tIns="46586" rIns="93171" bIns="46586"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lIns="93171" tIns="46586" rIns="93171" bIns="46586" rtlCol="0" anchor="b"/>
          <a:lstStyle>
            <a:lvl1pPr algn="r" fontAlgn="auto">
              <a:spcBef>
                <a:spcPts val="0"/>
              </a:spcBef>
              <a:spcAft>
                <a:spcPts val="0"/>
              </a:spcAft>
              <a:defRPr sz="1200">
                <a:latin typeface="+mn-lt"/>
              </a:defRPr>
            </a:lvl1pPr>
          </a:lstStyle>
          <a:p>
            <a:pPr>
              <a:defRPr/>
            </a:pPr>
            <a:fld id="{57B0069B-A250-4D5F-B0FE-ADA97AD3EE3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71" tIns="46586" rIns="93171" bIns="4658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93171" tIns="46586" rIns="93171" bIns="46586" rtlCol="0"/>
          <a:lstStyle>
            <a:lvl1pPr algn="r" fontAlgn="auto">
              <a:spcBef>
                <a:spcPts val="0"/>
              </a:spcBef>
              <a:spcAft>
                <a:spcPts val="0"/>
              </a:spcAft>
              <a:defRPr sz="1200">
                <a:latin typeface="+mn-lt"/>
              </a:defRPr>
            </a:lvl1pPr>
          </a:lstStyle>
          <a:p>
            <a:pPr>
              <a:defRPr/>
            </a:pPr>
            <a:fld id="{AC893F42-4334-423B-84A2-ABAA7A1B9B8C}" type="datetimeFigureOut">
              <a:rPr lang="en-US"/>
              <a:pPr>
                <a:defRPr/>
              </a:pPr>
              <a:t>1/15/2015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1" tIns="46586" rIns="93171"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6888" cy="465138"/>
          </a:xfrm>
          <a:prstGeom prst="rect">
            <a:avLst/>
          </a:prstGeom>
        </p:spPr>
        <p:txBody>
          <a:bodyPr vert="horz" lIns="93171" tIns="46586" rIns="93171" bIns="4658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lIns="93171" tIns="46586" rIns="93171" bIns="46586" rtlCol="0" anchor="b"/>
          <a:lstStyle>
            <a:lvl1pPr algn="r" fontAlgn="auto">
              <a:spcBef>
                <a:spcPts val="0"/>
              </a:spcBef>
              <a:spcAft>
                <a:spcPts val="0"/>
              </a:spcAft>
              <a:defRPr sz="1200">
                <a:latin typeface="+mn-lt"/>
              </a:defRPr>
            </a:lvl1pPr>
          </a:lstStyle>
          <a:p>
            <a:pPr>
              <a:defRPr/>
            </a:pPr>
            <a:fld id="{CF81FA48-EA89-4B71-BC96-7EC758DCB4B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MCCHelp@cdc.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healthykidshealthyfuture.org/home/resources/success.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Notes for trainer:</a:t>
            </a:r>
          </a:p>
          <a:p>
            <a:pPr marL="171450" indent="-171450">
              <a:buFont typeface="Arial" pitchFamily="34" charset="0"/>
              <a:buChar char="•"/>
              <a:defRPr/>
            </a:pPr>
            <a:r>
              <a:rPr lang="en-US" dirty="0" smtClean="0"/>
              <a:t>This slide set offers child care and early education providers an introduction to the Let’s Move! Child Care initiative. </a:t>
            </a:r>
          </a:p>
          <a:p>
            <a:pPr marL="171450" indent="-171450">
              <a:buFont typeface="Arial" pitchFamily="34" charset="0"/>
              <a:buChar char="•"/>
              <a:defRPr/>
            </a:pPr>
            <a:r>
              <a:rPr lang="en-US" dirty="0" smtClean="0"/>
              <a:t>You can use these slides to train providers. Hold a training on LMCC or integrate LMCC content into existing or new trainings, including in-person and online trainings.</a:t>
            </a:r>
          </a:p>
          <a:p>
            <a:pPr marL="171450" indent="-171450">
              <a:buFont typeface="Arial" pitchFamily="34" charset="0"/>
              <a:buChar char="•"/>
              <a:defRPr/>
            </a:pPr>
            <a:r>
              <a:rPr lang="en-US" dirty="0" smtClean="0"/>
              <a:t>Please feel free to adapt the slides for specific needs and audiences, including adding slides from other LMCC slide sets. </a:t>
            </a:r>
          </a:p>
          <a:p>
            <a:pPr marL="171450" indent="-171450">
              <a:buFont typeface="Arial" pitchFamily="34" charset="0"/>
              <a:buChar char="•"/>
              <a:defRPr/>
            </a:pPr>
            <a:r>
              <a:rPr lang="en-US" dirty="0" smtClean="0"/>
              <a:t>We encourage you to:</a:t>
            </a:r>
          </a:p>
          <a:p>
            <a:pPr marL="628650" lvl="1" indent="-171450">
              <a:buFont typeface="Arial" pitchFamily="34" charset="0"/>
              <a:buChar char="•"/>
              <a:defRPr/>
            </a:pPr>
            <a:r>
              <a:rPr lang="en-US" dirty="0" smtClean="0"/>
              <a:t>Add slides that give information on local resources, training opportunities, and contacts for technical assistance.</a:t>
            </a:r>
          </a:p>
          <a:p>
            <a:pPr marL="628650" lvl="1" indent="-171450">
              <a:buFont typeface="Arial" pitchFamily="34" charset="0"/>
              <a:buChar char="•"/>
              <a:defRPr/>
            </a:pPr>
            <a:r>
              <a:rPr lang="en-US" dirty="0" smtClean="0"/>
              <a:t>Add interactive activities to keep providers engaged and promote learning!</a:t>
            </a:r>
          </a:p>
          <a:p>
            <a:pPr>
              <a:defRPr/>
            </a:pPr>
            <a:endParaRPr lang="en-US" dirty="0" smtClean="0"/>
          </a:p>
          <a:p>
            <a:pPr>
              <a:defRPr/>
            </a:pPr>
            <a:r>
              <a:rPr lang="en-US" dirty="0" smtClean="0"/>
              <a:t>For questions, please email </a:t>
            </a:r>
            <a:r>
              <a:rPr lang="en-US" dirty="0" smtClean="0">
                <a:hlinkClick r:id="rId3"/>
              </a:rPr>
              <a:t>LMCCHelp@cdc.gov</a:t>
            </a:r>
            <a:r>
              <a:rPr lang="en-US" dirty="0" smtClean="0"/>
              <a:t>. </a:t>
            </a:r>
          </a:p>
          <a:p>
            <a:pPr>
              <a:defRPr/>
            </a:pPr>
            <a:endParaRPr lang="en-US" dirty="0"/>
          </a:p>
        </p:txBody>
      </p:sp>
      <p:sp>
        <p:nvSpPr>
          <p:cNvPr id="4" name="Slide Number Placeholder 3"/>
          <p:cNvSpPr>
            <a:spLocks noGrp="1"/>
          </p:cNvSpPr>
          <p:nvPr>
            <p:ph type="sldNum" sz="quarter" idx="5"/>
          </p:nvPr>
        </p:nvSpPr>
        <p:spPr/>
        <p:txBody>
          <a:bodyPr/>
          <a:lstStyle/>
          <a:p>
            <a:pPr>
              <a:defRPr/>
            </a:pPr>
            <a:fld id="{9B813F7C-B80C-4613-8342-BF20D07410F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The good news is: we CAN solve the obesity problem!  </a:t>
            </a:r>
          </a:p>
        </p:txBody>
      </p:sp>
      <p:sp>
        <p:nvSpPr>
          <p:cNvPr id="4" name="Slide Number Placeholder 3"/>
          <p:cNvSpPr>
            <a:spLocks noGrp="1"/>
          </p:cNvSpPr>
          <p:nvPr>
            <p:ph type="sldNum" sz="quarter" idx="5"/>
          </p:nvPr>
        </p:nvSpPr>
        <p:spPr/>
        <p:txBody>
          <a:bodyPr/>
          <a:lstStyle/>
          <a:p>
            <a:pPr>
              <a:defRPr/>
            </a:pPr>
            <a:fld id="{0849BDC6-F22D-468D-84E9-4DBB989DA4C5}"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Suggested talking points:</a:t>
            </a:r>
          </a:p>
          <a:p>
            <a:pPr>
              <a:buFontTx/>
              <a:buChar char="•"/>
            </a:pPr>
            <a:r>
              <a:rPr lang="en-US" smtClean="0">
                <a:latin typeface="Franklin Gothic Book"/>
              </a:rPr>
              <a:t>If we want to prevent childhood obesity and support children’s healthy development, we have to concentrate on our youngest children and early education and child care providers play a critical role. </a:t>
            </a:r>
          </a:p>
          <a:p>
            <a:pPr>
              <a:buFontTx/>
              <a:buChar char="•"/>
            </a:pPr>
            <a:r>
              <a:rPr lang="en-US" smtClean="0"/>
              <a:t>Prevention in elementary school aged-children is too late for too many children.</a:t>
            </a:r>
          </a:p>
          <a:p>
            <a:endParaRPr lang="en-US" sz="2000" smtClean="0"/>
          </a:p>
          <a:p>
            <a:endParaRPr lang="en-US" smtClean="0">
              <a:latin typeface="Franklin Gothic Book"/>
            </a:endParaRPr>
          </a:p>
          <a:p>
            <a:endParaRPr lang="en-US" smtClean="0"/>
          </a:p>
        </p:txBody>
      </p:sp>
      <p:sp>
        <p:nvSpPr>
          <p:cNvPr id="4" name="Slide Number Placeholder 3"/>
          <p:cNvSpPr>
            <a:spLocks noGrp="1"/>
          </p:cNvSpPr>
          <p:nvPr>
            <p:ph type="sldNum" sz="quarter" idx="5"/>
          </p:nvPr>
        </p:nvSpPr>
        <p:spPr/>
        <p:txBody>
          <a:bodyPr/>
          <a:lstStyle/>
          <a:p>
            <a:pPr>
              <a:defRPr/>
            </a:pPr>
            <a:fld id="{3AD4D890-FAE4-4C92-A3A0-7E44490393ED}"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26C6E4A-5A55-4133-9927-EB74ABF016F4}"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When kids are active and eat nutritious food, they are healthy and ready to learn!</a:t>
            </a:r>
          </a:p>
          <a:p>
            <a:endParaRPr lang="en-US" smtClean="0"/>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321BB5BB-919E-4086-8348-65A255E8F38B}"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910C184-92C3-4270-A389-C250982DDDE2}"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Let’s Move! Child Care (LMCC) is part of First Lady Michelle Obama’s Let’s Move! initiative to raise a generation of healthier kids. </a:t>
            </a:r>
          </a:p>
          <a:p>
            <a:pPr marL="171450" indent="-171450">
              <a:buFont typeface="Arial" pitchFamily="34" charset="0"/>
              <a:buChar char="•"/>
              <a:defRPr/>
            </a:pPr>
            <a:r>
              <a:rPr lang="en-US" dirty="0" smtClean="0"/>
              <a:t>LMCC encourages and supports early education and child care providers to make positive changes in their programs to help children get off to a healthy start.</a:t>
            </a:r>
          </a:p>
          <a:p>
            <a:pPr marL="171450" indent="-171450">
              <a:buFont typeface="Arial" pitchFamily="34" charset="0"/>
              <a:buChar char="•"/>
              <a:defRPr/>
            </a:pPr>
            <a:r>
              <a:rPr lang="en-US" dirty="0" smtClean="0"/>
              <a:t>LMCC encourages providers to focus on meeting best practices in 5 goal areas, and LMCC recognizes providers who meet these best practices.</a:t>
            </a:r>
          </a:p>
          <a:p>
            <a:pPr marL="171450" indent="-171450">
              <a:buFont typeface="Arial" pitchFamily="34" charset="0"/>
              <a:buChar char="•"/>
              <a:defRPr/>
            </a:pPr>
            <a:r>
              <a:rPr lang="en-US" dirty="0" smtClean="0"/>
              <a:t>Participation in LMCC is voluntary. </a:t>
            </a:r>
          </a:p>
          <a:p>
            <a:pPr marL="171450" indent="-171450">
              <a:buFont typeface="Arial" pitchFamily="34" charset="0"/>
              <a:buChar char="•"/>
              <a:defRPr/>
            </a:pPr>
            <a:r>
              <a:rPr lang="en-US" dirty="0" smtClean="0"/>
              <a:t>LMCC is for all types of programs – e.g. family child care homes, centers, Early Head Start and Head Start programs, pre-K, tribal child care programs, and faith-based programs.</a:t>
            </a:r>
          </a:p>
        </p:txBody>
      </p:sp>
      <p:sp>
        <p:nvSpPr>
          <p:cNvPr id="4" name="Slide Number Placeholder 3"/>
          <p:cNvSpPr>
            <a:spLocks noGrp="1"/>
          </p:cNvSpPr>
          <p:nvPr>
            <p:ph type="sldNum" sz="quarter" idx="5"/>
          </p:nvPr>
        </p:nvSpPr>
        <p:spPr/>
        <p:txBody>
          <a:bodyPr/>
          <a:lstStyle/>
          <a:p>
            <a:pPr>
              <a:defRPr/>
            </a:pPr>
            <a:fld id="{A224C12B-705D-46B3-8D8B-AA602D2FC35C}"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Suggested talking points:</a:t>
            </a:r>
          </a:p>
          <a:p>
            <a:pPr eaLnBrk="1" hangingPunct="1">
              <a:spcBef>
                <a:spcPct val="0"/>
              </a:spcBef>
            </a:pPr>
            <a:r>
              <a:rPr lang="en-US" smtClean="0"/>
              <a:t>These 5 goals include increasing physical activity, limiting or eliminating screen time, serving healthy food, offering healthy beverages, and supporting infant feeding.  </a:t>
            </a:r>
          </a:p>
          <a:p>
            <a:pPr eaLnBrk="1" hangingPunct="1">
              <a:spcBef>
                <a:spcPct val="0"/>
              </a:spcBef>
            </a:pPr>
            <a:endParaRPr lang="en-US" smtClean="0"/>
          </a:p>
          <a:p>
            <a:pPr eaLnBrk="1" hangingPunct="1">
              <a:spcBef>
                <a:spcPct val="0"/>
              </a:spcBef>
            </a:pPr>
            <a:r>
              <a:rPr lang="en-US" smtClean="0"/>
              <a:t>Notes for trainer:</a:t>
            </a:r>
          </a:p>
          <a:p>
            <a:pPr eaLnBrk="1" hangingPunct="1">
              <a:spcBef>
                <a:spcPct val="0"/>
              </a:spcBef>
            </a:pPr>
            <a:r>
              <a:rPr lang="en-US" smtClean="0"/>
              <a:t>These 5 goals were adapted from “Caring for Our Children: National Health and Safety Performance Standards: Guidelines for Early Care and Education Programs, 3</a:t>
            </a:r>
            <a:r>
              <a:rPr lang="en-US" baseline="30000" smtClean="0"/>
              <a:t>rd</a:t>
            </a:r>
            <a:r>
              <a:rPr lang="en-US" smtClean="0"/>
              <a:t> edition,” which provides national standards that represent the best evidence, expertise and experience in the country on quality health and safety practices and policies in today’s early care and education settings. Also, screen time standards were adapted from the American Academy of Pediatrics recommendations.  </a:t>
            </a:r>
          </a:p>
          <a:p>
            <a:pPr eaLnBrk="1" hangingPunct="1">
              <a:spcBef>
                <a:spcPct val="0"/>
              </a:spcBef>
            </a:pPr>
            <a:endParaRPr lang="en-US" smtClean="0"/>
          </a:p>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9BBDFE62-3C10-40B9-8FA1-C11AC441BC9E}"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E6EF48B-1022-480E-BE1A-BA2C66E22734}"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46E1760-49B6-4FC4-8F76-C80435D836F0}"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Offering healthy food is important, particularly because many children eat most of their daily meals and snacks while in care, especially children in full-time care. </a:t>
            </a:r>
          </a:p>
          <a:p>
            <a:endParaRPr lang="en-US" smtClean="0"/>
          </a:p>
        </p:txBody>
      </p:sp>
      <p:sp>
        <p:nvSpPr>
          <p:cNvPr id="4" name="Slide Number Placeholder 3"/>
          <p:cNvSpPr>
            <a:spLocks noGrp="1"/>
          </p:cNvSpPr>
          <p:nvPr>
            <p:ph type="sldNum" sz="quarter" idx="5"/>
          </p:nvPr>
        </p:nvSpPr>
        <p:spPr/>
        <p:txBody>
          <a:bodyPr/>
          <a:lstStyle/>
          <a:p>
            <a:pPr>
              <a:defRPr/>
            </a:pPr>
            <a:fld id="{AAAF91B7-2DE7-476A-9C64-0E79F0BB0A81}"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3FBBBC2C-8B31-40A9-A198-1C026F57EA1E}"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B8BF86A-F831-4B9F-BF56-9E3BE8B73914}"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There are many ways that programs can support breastfeeding moms and babies. The LMCC infant feeding best practice focuses on one of the ways. </a:t>
            </a:r>
          </a:p>
          <a:p>
            <a:pPr marL="171450" indent="-171450">
              <a:buFont typeface="Arial" pitchFamily="34" charset="0"/>
              <a:buChar char="•"/>
              <a:defRPr/>
            </a:pPr>
            <a:r>
              <a:rPr lang="en-US" dirty="0" smtClean="0"/>
              <a:t>Breast milk is like any other food and should not be present in a bathroom. </a:t>
            </a:r>
          </a:p>
          <a:p>
            <a:pPr marL="171450" indent="-171450">
              <a:buFont typeface="Arial" pitchFamily="34" charset="0"/>
              <a:buChar char="•"/>
              <a:defRPr/>
            </a:pPr>
            <a:r>
              <a:rPr lang="en-US" dirty="0" smtClean="0"/>
              <a:t>It’s ideal to welcome moms who wish to breastfeed in the classroom and to provide a private space for those who wish to use it. </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4A9CDFF3-1A15-4BD7-B436-3D51ED965E60}"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This video shows an example of a program that is helping young kids get off to a healthy start. </a:t>
            </a:r>
          </a:p>
          <a:p>
            <a:endParaRPr lang="en-US" smtClean="0"/>
          </a:p>
          <a:p>
            <a:r>
              <a:rPr lang="en-US" smtClean="0"/>
              <a:t>Notes for trainer:</a:t>
            </a:r>
          </a:p>
          <a:p>
            <a:r>
              <a:rPr lang="en-US" smtClean="0"/>
              <a:t>Play this video during your training session. The video is ~ 4 min. </a:t>
            </a:r>
          </a:p>
          <a:p>
            <a:endParaRPr lang="en-US" smtClean="0"/>
          </a:p>
          <a:p>
            <a:r>
              <a:rPr lang="en-US" smtClean="0"/>
              <a:t>NOTE: The image on the slide is ONLY an image, not a video. </a:t>
            </a:r>
          </a:p>
          <a:p>
            <a:endParaRPr lang="en-US" smtClean="0"/>
          </a:p>
          <a:p>
            <a:r>
              <a:rPr lang="en-US" smtClean="0"/>
              <a:t>If you </a:t>
            </a:r>
            <a:r>
              <a:rPr lang="en-US" i="1" smtClean="0"/>
              <a:t>will have </a:t>
            </a:r>
            <a:r>
              <a:rPr lang="en-US" smtClean="0"/>
              <a:t>internet during your training session, click on the title to show the video.</a:t>
            </a:r>
          </a:p>
          <a:p>
            <a:endParaRPr lang="en-US" smtClean="0"/>
          </a:p>
          <a:p>
            <a:r>
              <a:rPr lang="en-US" smtClean="0"/>
              <a:t>If you </a:t>
            </a:r>
            <a:r>
              <a:rPr lang="en-US" i="1" smtClean="0"/>
              <a:t>will not have </a:t>
            </a:r>
            <a:r>
              <a:rPr lang="en-US" smtClean="0"/>
              <a:t>internet during your training session, try embedding the video in your presentation. You can find the video at: www.cdc.gov/CDCTV/ChildObese/index.html</a:t>
            </a:r>
          </a:p>
          <a:p>
            <a:endParaRPr lang="en-US" smtClean="0"/>
          </a:p>
          <a:p>
            <a:r>
              <a:rPr lang="en-US" smtClean="0"/>
              <a:t>The video is available in Spanish at: www.cdc.gov/CDCTV/ChildObesity_SP/index.html</a:t>
            </a:r>
          </a:p>
          <a:p>
            <a:endParaRPr lang="en-US" smtClean="0"/>
          </a:p>
        </p:txBody>
      </p:sp>
      <p:sp>
        <p:nvSpPr>
          <p:cNvPr id="4" name="Slide Number Placeholder 3"/>
          <p:cNvSpPr>
            <a:spLocks noGrp="1"/>
          </p:cNvSpPr>
          <p:nvPr>
            <p:ph type="sldNum" sz="quarter" idx="5"/>
          </p:nvPr>
        </p:nvSpPr>
        <p:spPr/>
        <p:txBody>
          <a:bodyPr/>
          <a:lstStyle/>
          <a:p>
            <a:pPr>
              <a:defRPr/>
            </a:pPr>
            <a:fld id="{D7CFCE2A-2F5B-4C2D-82FA-0558CD2B111E}"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a:defRPr/>
            </a:pPr>
            <a:endParaRPr lang="en-US" dirty="0" smtClean="0"/>
          </a:p>
          <a:p>
            <a:pPr marL="228600" indent="-228600">
              <a:buFontTx/>
              <a:buAutoNum type="arabicPeriod"/>
              <a:defRPr/>
            </a:pPr>
            <a:r>
              <a:rPr lang="en-US" dirty="0" smtClean="0"/>
              <a:t>The first step is to sign up online at www.HealthyKidsHealthyFuture.org. By signing up, you will get LMCC newsletters with new resources, tips, and the latest updates.</a:t>
            </a:r>
          </a:p>
          <a:p>
            <a:pPr marL="228600" indent="-228600">
              <a:buFontTx/>
              <a:buAutoNum type="arabicPeriod"/>
              <a:defRPr/>
            </a:pPr>
            <a:endParaRPr lang="en-US" dirty="0" smtClean="0"/>
          </a:p>
          <a:p>
            <a:pPr marL="228600" indent="-228600">
              <a:buFontTx/>
              <a:buAutoNum type="arabicPeriod"/>
              <a:defRPr/>
            </a:pPr>
            <a:r>
              <a:rPr lang="en-US" dirty="0" smtClean="0">
                <a:solidFill>
                  <a:schemeClr val="accent4">
                    <a:lumMod val="75000"/>
                  </a:schemeClr>
                </a:solidFill>
                <a:cs typeface="Calibri" pitchFamily="34" charset="0"/>
              </a:rPr>
              <a:t>Once you sign up, you can take the online Checklist Quiz to see which goals you are meeting and which ones you still need to work toward. The Checklist Quiz is available in English and Spanish. </a:t>
            </a:r>
          </a:p>
          <a:p>
            <a:pPr marL="228600" indent="-228600">
              <a:buFontTx/>
              <a:buAutoNum type="arabicPeriod"/>
              <a:defRPr/>
            </a:pPr>
            <a:endParaRPr lang="en-US" dirty="0" smtClean="0">
              <a:solidFill>
                <a:schemeClr val="accent4">
                  <a:lumMod val="75000"/>
                </a:schemeClr>
              </a:solidFill>
              <a:cs typeface="Calibri" pitchFamily="34" charset="0"/>
            </a:endParaRPr>
          </a:p>
          <a:p>
            <a:pPr marL="228600" indent="-228600">
              <a:buFontTx/>
              <a:buAutoNum type="arabicPeriod"/>
              <a:defRPr/>
            </a:pPr>
            <a:r>
              <a:rPr lang="en-US" dirty="0" smtClean="0">
                <a:solidFill>
                  <a:schemeClr val="accent4">
                    <a:lumMod val="75000"/>
                  </a:schemeClr>
                </a:solidFill>
                <a:cs typeface="Calibri" pitchFamily="34" charset="0"/>
              </a:rPr>
              <a:t>Then, you can build an action plan to make changes in your program and reach all of the goals. </a:t>
            </a:r>
          </a:p>
          <a:p>
            <a:pPr marL="228600" indent="-228600">
              <a:buFontTx/>
              <a:buAutoNum type="arabicPeriod"/>
              <a:defRPr/>
            </a:pPr>
            <a:endParaRPr lang="en-US" dirty="0" smtClean="0">
              <a:solidFill>
                <a:schemeClr val="accent4">
                  <a:lumMod val="75000"/>
                </a:schemeClr>
              </a:solidFill>
              <a:cs typeface="Calibri" pitchFamily="34" charset="0"/>
            </a:endParaRPr>
          </a:p>
          <a:p>
            <a:pPr marL="228600" indent="-228600">
              <a:buFontTx/>
              <a:buAutoNum type="arabicPeriod"/>
              <a:defRPr/>
            </a:pPr>
            <a:r>
              <a:rPr lang="en-US" dirty="0" smtClean="0">
                <a:solidFill>
                  <a:schemeClr val="accent4">
                    <a:lumMod val="75000"/>
                  </a:schemeClr>
                </a:solidFill>
                <a:cs typeface="Calibri" pitchFamily="34" charset="0"/>
              </a:rPr>
              <a:t>Use the free online resources to help you make changes.</a:t>
            </a:r>
          </a:p>
          <a:p>
            <a:pPr marL="228600" indent="-228600">
              <a:buFontTx/>
              <a:buAutoNum type="arabicPeriod"/>
              <a:defRPr/>
            </a:pPr>
            <a:endParaRPr lang="en-US" dirty="0" smtClean="0">
              <a:solidFill>
                <a:schemeClr val="accent4">
                  <a:lumMod val="75000"/>
                </a:schemeClr>
              </a:solidFill>
              <a:cs typeface="Calibri" pitchFamily="34" charset="0"/>
            </a:endParaRPr>
          </a:p>
          <a:p>
            <a:pPr marL="228600" indent="-228600">
              <a:buFontTx/>
              <a:buAutoNum type="arabicPeriod"/>
              <a:defRPr/>
            </a:pPr>
            <a:r>
              <a:rPr lang="en-US" dirty="0" smtClean="0">
                <a:solidFill>
                  <a:schemeClr val="accent4">
                    <a:lumMod val="75000"/>
                  </a:schemeClr>
                </a:solidFill>
                <a:cs typeface="Calibri" pitchFamily="34" charset="0"/>
              </a:rPr>
              <a:t>Once you’ve made changes, retake the Checklist Quiz and record that you’re meeting all of the goals. By doing so, you can become a ‘Recognized Let’s Move! Child Care Provider’. </a:t>
            </a:r>
          </a:p>
          <a:p>
            <a:pPr marL="228600" indent="-228600">
              <a:buFontTx/>
              <a:buAutoNum type="arabicPeriod"/>
              <a:defRPr/>
            </a:pPr>
            <a:endParaRPr lang="en-US" dirty="0" smtClean="0">
              <a:solidFill>
                <a:schemeClr val="accent4">
                  <a:lumMod val="75000"/>
                </a:schemeClr>
              </a:solidFill>
              <a:cs typeface="Calibri" pitchFamily="34" charset="0"/>
            </a:endParaRPr>
          </a:p>
          <a:p>
            <a:pPr marL="228600" indent="-228600">
              <a:buFontTx/>
              <a:buAutoNum type="arabicPeriod"/>
              <a:defRPr/>
            </a:pPr>
            <a:r>
              <a:rPr lang="en-US" dirty="0" smtClean="0">
                <a:solidFill>
                  <a:schemeClr val="accent4">
                    <a:lumMod val="75000"/>
                  </a:schemeClr>
                </a:solidFill>
                <a:cs typeface="Calibri" pitchFamily="34" charset="0"/>
              </a:rPr>
              <a:t>Share you success. You’re story could be featured on the Let’s Move! Child Care website and help inspire other providers who are working toward the goals. </a:t>
            </a:r>
          </a:p>
          <a:p>
            <a:pPr>
              <a:defRPr/>
            </a:pPr>
            <a:endParaRPr lang="en-US" dirty="0" smtClean="0"/>
          </a:p>
          <a:p>
            <a:pPr>
              <a:defRPr/>
            </a:pPr>
            <a:r>
              <a:rPr lang="en-US" dirty="0" smtClean="0"/>
              <a:t>Notes for trainers:</a:t>
            </a:r>
          </a:p>
          <a:p>
            <a:pPr>
              <a:defRPr/>
            </a:pPr>
            <a:r>
              <a:rPr lang="en-US" dirty="0" smtClean="0"/>
              <a:t>You can find these steps on the LMCC website at: www.healthykidshealthyfuture.org/home/startearly/howtosignup.html</a:t>
            </a:r>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910D6891-400A-4B50-8B35-63560BD637C1}"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The Quiz is available in English &amp; Spanish. To take the Quiz in Spanish, click on the drop down menu and select ‘</a:t>
            </a:r>
            <a:r>
              <a:rPr lang="en-US" dirty="0" err="1" smtClean="0"/>
              <a:t>Español</a:t>
            </a:r>
            <a:r>
              <a:rPr lang="en-US" dirty="0" smtClean="0"/>
              <a:t>’. </a:t>
            </a:r>
          </a:p>
          <a:p>
            <a:pPr marL="171450" indent="-171450">
              <a:buFont typeface="Arial" pitchFamily="34" charset="0"/>
              <a:buChar char="•"/>
              <a:defRPr/>
            </a:pPr>
            <a:r>
              <a:rPr lang="en-US" dirty="0" smtClean="0"/>
              <a:t>The Quiz is tailored to your program! You will only get questions that are relevant to the age groups you serve. For example, if you do not care for infants, you will not get questions about supporting breastfeeding. </a:t>
            </a:r>
          </a:p>
          <a:p>
            <a:pPr marL="171450" indent="-171450">
              <a:buFont typeface="Arial" pitchFamily="34" charset="0"/>
              <a:buChar char="•"/>
              <a:defRPr/>
            </a:pPr>
            <a:r>
              <a:rPr lang="en-US" dirty="0" smtClean="0"/>
              <a:t>This part of the Quiz generally takes 5-10 minutes to complete if you care for infants, toddlers and preschoolers. It takes less time if you do not care for all age groups. </a:t>
            </a:r>
          </a:p>
        </p:txBody>
      </p:sp>
      <p:sp>
        <p:nvSpPr>
          <p:cNvPr id="4" name="Slide Number Placeholder 3"/>
          <p:cNvSpPr>
            <a:spLocks noGrp="1"/>
          </p:cNvSpPr>
          <p:nvPr>
            <p:ph type="sldNum" sz="quarter" idx="5"/>
          </p:nvPr>
        </p:nvSpPr>
        <p:spPr/>
        <p:txBody>
          <a:bodyPr/>
          <a:lstStyle/>
          <a:p>
            <a:pPr>
              <a:defRPr/>
            </a:pPr>
            <a:fld id="{ED87B5C6-07D2-4BA4-B53F-788EF58C239E}"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A3AD864A-DE3C-454A-AB6A-345F5A36723B}" type="slidenum">
              <a:rPr lang="en-US">
                <a:solidFill>
                  <a:prstClr val="black"/>
                </a:solidFill>
              </a:rPr>
              <a:pPr>
                <a:defRPr/>
              </a:pPr>
              <a:t>26</a:t>
            </a:fld>
            <a:endParaRPr lang="en-US">
              <a:solidFill>
                <a:prstClr val="black"/>
              </a:solidFill>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xfrm>
            <a:off x="935038" y="4416425"/>
            <a:ext cx="5140325" cy="418306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As a review, here is the process for participating in LMCC. </a:t>
            </a:r>
          </a:p>
          <a:p>
            <a:pPr marL="171450" indent="-171450">
              <a:buFont typeface="Arial" pitchFamily="34" charset="0"/>
              <a:buChar char="•"/>
              <a:defRPr/>
            </a:pPr>
            <a:r>
              <a:rPr lang="en-US" dirty="0" smtClean="0"/>
              <a:t>You can take the quiz as many times as you want!</a:t>
            </a:r>
          </a:p>
          <a:p>
            <a:pPr marL="171450" indent="-171450">
              <a:buFont typeface="Arial" pitchFamily="34" charset="0"/>
              <a:buChar char="•"/>
              <a:defRPr/>
            </a:pPr>
            <a:r>
              <a:rPr lang="en-US" dirty="0" smtClean="0"/>
              <a:t>Remember, once you take the quiz, build an action plan, and make changes, be sure to go back to the LMCC website and re-take the Checklist Quiz to show you’re meeting best practices. </a:t>
            </a:r>
          </a:p>
          <a:p>
            <a:pPr marL="171450" indent="-171450">
              <a:buFont typeface="Arial" pitchFamily="34" charset="0"/>
              <a:buChar char="•"/>
              <a:defRPr/>
            </a:pPr>
            <a:r>
              <a:rPr lang="en-US" dirty="0" smtClean="0"/>
              <a:t>You have to record that you’re meeting all of the best practices to become a Recognized Let’s Move! Child Care Provider!</a:t>
            </a:r>
            <a:endParaRPr lang="en-US" dirty="0"/>
          </a:p>
        </p:txBody>
      </p:sp>
      <p:sp>
        <p:nvSpPr>
          <p:cNvPr id="4" name="Slide Number Placeholder 3"/>
          <p:cNvSpPr>
            <a:spLocks noGrp="1"/>
          </p:cNvSpPr>
          <p:nvPr>
            <p:ph type="sldNum" sz="quarter" idx="5"/>
          </p:nvPr>
        </p:nvSpPr>
        <p:spPr/>
        <p:txBody>
          <a:bodyPr/>
          <a:lstStyle/>
          <a:p>
            <a:pPr>
              <a:defRPr/>
            </a:pPr>
            <a:fld id="{5C963AA6-EFFF-412C-8CA3-B20DA96EA893}"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Recognized Providers earn a Provider Recognition Award  (as shown here on the left). You can display the award in your program or share it with families to let them know what you’re doing to help kids grow up healthy.  </a:t>
            </a:r>
          </a:p>
          <a:p>
            <a:pPr marL="171450" indent="-171450">
              <a:buFont typeface="Arial" pitchFamily="34" charset="0"/>
              <a:buChar char="•"/>
              <a:defRPr/>
            </a:pPr>
            <a:r>
              <a:rPr lang="en-US" dirty="0" smtClean="0"/>
              <a:t>Also, Recognized Providers are showcased on the interactive LMCC map on the LMCC website. You can use the map to search for Recognized Programs in your area. This is a useful tool for families who are looking for programs that are </a:t>
            </a:r>
            <a:r>
              <a:rPr lang="en-US" smtClean="0"/>
              <a:t>promoting children'</a:t>
            </a:r>
            <a:endParaRPr lang="en-US" dirty="0" smtClean="0"/>
          </a:p>
          <a:p>
            <a:pPr>
              <a:buFont typeface="Arial" pitchFamily="34" charset="0"/>
              <a:buNone/>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9D0FAA49-FDDF-4C0F-8FA2-74560A2D884D}"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380911A-3770-4B6B-B85D-6C3657E7A608}" type="slidenum">
              <a:rPr lang="en-US" smtClean="0"/>
              <a:pPr>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7C81B360-1373-4AA2-9635-2FEEF8A268E2}" type="slidenum">
              <a:rPr lang="en-US">
                <a:solidFill>
                  <a:prstClr val="black"/>
                </a:solidFill>
              </a:rPr>
              <a:pPr>
                <a:defRPr/>
              </a:pPr>
              <a:t>30</a:t>
            </a:fld>
            <a:endParaRPr lang="en-US">
              <a:solidFill>
                <a:prstClr val="black"/>
              </a:solidFill>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xfrm>
            <a:off x="935038" y="4416425"/>
            <a:ext cx="5140325" cy="418306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First, let’s look at obesity trends among adults. This map depicts adult obesity rates.</a:t>
            </a:r>
          </a:p>
          <a:p>
            <a:endParaRPr lang="en-US" smtClean="0"/>
          </a:p>
          <a:p>
            <a:r>
              <a:rPr lang="en-US" smtClean="0"/>
              <a:t>Note for trainer:</a:t>
            </a:r>
          </a:p>
          <a:p>
            <a:r>
              <a:rPr lang="en-US" smtClean="0"/>
              <a:t>Try pointing out what the rate was in 1990 in the state where you are conducting the training. When you show the next two slides, talk about how the rate in that state has changed. </a:t>
            </a:r>
          </a:p>
          <a:p>
            <a:endParaRPr lang="en-US" smtClean="0"/>
          </a:p>
        </p:txBody>
      </p:sp>
      <p:sp>
        <p:nvSpPr>
          <p:cNvPr id="4" name="Slide Number Placeholder 3"/>
          <p:cNvSpPr>
            <a:spLocks noGrp="1"/>
          </p:cNvSpPr>
          <p:nvPr>
            <p:ph type="sldNum" sz="quarter" idx="5"/>
          </p:nvPr>
        </p:nvSpPr>
        <p:spPr/>
        <p:txBody>
          <a:bodyPr/>
          <a:lstStyle/>
          <a:p>
            <a:pPr>
              <a:defRPr/>
            </a:pPr>
            <a:fld id="{78EF1932-DDCE-4F65-85DA-1AE41B58D08E}"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a:defRPr/>
            </a:pPr>
            <a:r>
              <a:rPr lang="en-US" dirty="0" smtClean="0"/>
              <a:t>In this nutrition and physical activity curriculum, you will find:</a:t>
            </a:r>
          </a:p>
          <a:p>
            <a:pPr marL="171450" indent="-171450">
              <a:buFont typeface="Arial" pitchFamily="34" charset="0"/>
              <a:buChar char="•"/>
              <a:defRPr/>
            </a:pPr>
            <a:r>
              <a:rPr lang="en-US" dirty="0" smtClean="0"/>
              <a:t>easy-to-use, fun lessons and activities that will fit in with your existing routines;</a:t>
            </a:r>
          </a:p>
          <a:p>
            <a:pPr marL="171450" indent="-171450">
              <a:buFont typeface="Arial" pitchFamily="34" charset="0"/>
              <a:buChar char="•"/>
              <a:defRPr/>
            </a:pPr>
            <a:r>
              <a:rPr lang="en-US" dirty="0" smtClean="0"/>
              <a:t>ways to establish a connection with children’s families so that children continue to practice healthy habits at home.</a:t>
            </a:r>
          </a:p>
          <a:p>
            <a:pPr>
              <a:defRPr/>
            </a:pPr>
            <a:endParaRPr lang="en-US" dirty="0" smtClean="0"/>
          </a:p>
          <a:p>
            <a:pPr>
              <a:defRPr/>
            </a:pPr>
            <a:r>
              <a:rPr lang="en-US" dirty="0" smtClean="0"/>
              <a:t>Notes for trainer: </a:t>
            </a:r>
          </a:p>
          <a:p>
            <a:pPr>
              <a:defRPr/>
            </a:pPr>
            <a:r>
              <a:rPr lang="en-US" dirty="0" smtClean="0"/>
              <a:t>If you would like to talk more about the curriculum, please find info on the curriculum below. Please note that this language was lifted from the curriculum.</a:t>
            </a:r>
          </a:p>
          <a:p>
            <a:pPr>
              <a:defRPr/>
            </a:pPr>
            <a:endParaRPr lang="en-US" dirty="0" smtClean="0"/>
          </a:p>
          <a:p>
            <a:pPr>
              <a:defRPr/>
            </a:pPr>
            <a:r>
              <a:rPr lang="en-US" dirty="0" smtClean="0"/>
              <a:t>What providers will learn</a:t>
            </a:r>
          </a:p>
          <a:p>
            <a:pPr>
              <a:defRPr/>
            </a:pPr>
            <a:r>
              <a:rPr lang="en-US" dirty="0" smtClean="0"/>
              <a:t>In order to teach the basic concepts of nutrition and physical fitness to the children in your care, this kit will:</a:t>
            </a:r>
          </a:p>
          <a:p>
            <a:pPr marL="171450" indent="-171450">
              <a:buFont typeface="Arial" pitchFamily="34" charset="0"/>
              <a:buChar char="•"/>
              <a:defRPr/>
            </a:pPr>
            <a:r>
              <a:rPr lang="en-US" dirty="0" smtClean="0"/>
              <a:t>offer information about nutrition and physical activity for young children,</a:t>
            </a:r>
          </a:p>
          <a:p>
            <a:pPr marL="171450" indent="-171450">
              <a:buFont typeface="Arial" pitchFamily="34" charset="0"/>
              <a:buChar char="•"/>
              <a:defRPr/>
            </a:pPr>
            <a:r>
              <a:rPr lang="en-US" dirty="0" smtClean="0"/>
              <a:t>help you to use this knowledge in your group setting, and</a:t>
            </a:r>
          </a:p>
          <a:p>
            <a:pPr marL="171450" indent="-171450">
              <a:buFont typeface="Arial" pitchFamily="34" charset="0"/>
              <a:buChar char="•"/>
              <a:defRPr/>
            </a:pPr>
            <a:r>
              <a:rPr lang="en-US" dirty="0" smtClean="0"/>
              <a:t>present you with exciting options for improving nutrition and increasing physical activity during the course of your day.</a:t>
            </a:r>
          </a:p>
          <a:p>
            <a:pPr>
              <a:defRPr/>
            </a:pPr>
            <a:endParaRPr lang="en-US" dirty="0" smtClean="0"/>
          </a:p>
          <a:p>
            <a:pPr>
              <a:defRPr/>
            </a:pPr>
            <a:r>
              <a:rPr lang="en-US" dirty="0" smtClean="0"/>
              <a:t>What children will learn</a:t>
            </a:r>
          </a:p>
          <a:p>
            <a:pPr>
              <a:defRPr/>
            </a:pPr>
            <a:r>
              <a:rPr lang="en-US" dirty="0" smtClean="0"/>
              <a:t>Because the greatest learning takes place in an atmosphere of fun, this kit, featuring the Sesame Street friends, is designed to provide an entertaining environment in which children will:</a:t>
            </a:r>
          </a:p>
          <a:p>
            <a:pPr marL="171450" indent="-171450">
              <a:buFont typeface="Arial" pitchFamily="34" charset="0"/>
              <a:buChar char="•"/>
              <a:defRPr/>
            </a:pPr>
            <a:r>
              <a:rPr lang="en-US" dirty="0" smtClean="0"/>
              <a:t>understand the health benefits of eating well and playing actively,</a:t>
            </a:r>
          </a:p>
          <a:p>
            <a:pPr marL="171450" indent="-171450">
              <a:buFont typeface="Arial" pitchFamily="34" charset="0"/>
              <a:buChar char="•"/>
              <a:defRPr/>
            </a:pPr>
            <a:r>
              <a:rPr lang="en-US" dirty="0" smtClean="0"/>
              <a:t>be able to name some healthy foods,</a:t>
            </a:r>
          </a:p>
          <a:p>
            <a:pPr marL="171450" indent="-171450">
              <a:buFont typeface="Arial" pitchFamily="34" charset="0"/>
              <a:buChar char="•"/>
              <a:defRPr/>
            </a:pPr>
            <a:r>
              <a:rPr lang="en-US" dirty="0" smtClean="0"/>
              <a:t>be more likely to try new foods, especially fruits and vegetables,</a:t>
            </a:r>
          </a:p>
          <a:p>
            <a:pPr marL="171450" indent="-171450">
              <a:buFont typeface="Arial" pitchFamily="34" charset="0"/>
              <a:buChar char="•"/>
              <a:defRPr/>
            </a:pPr>
            <a:r>
              <a:rPr lang="en-US" dirty="0" smtClean="0"/>
              <a:t>take part in a variety of physical activities, and</a:t>
            </a:r>
          </a:p>
          <a:p>
            <a:pPr marL="171450" indent="-171450">
              <a:buFont typeface="Arial" pitchFamily="34" charset="0"/>
              <a:buChar char="•"/>
              <a:defRPr/>
            </a:pPr>
            <a:r>
              <a:rPr lang="en-US" dirty="0" smtClean="0"/>
              <a:t>be able to explore at home the lessons they learned in your program.</a:t>
            </a:r>
          </a:p>
          <a:p>
            <a:pPr>
              <a:defRPr/>
            </a:pPr>
            <a:endParaRPr lang="en-US" dirty="0" smtClean="0"/>
          </a:p>
          <a:p>
            <a:pPr>
              <a:defRPr/>
            </a:pPr>
            <a:r>
              <a:rPr lang="en-US" b="1" dirty="0" smtClean="0"/>
              <a:t>It’s easy to use. </a:t>
            </a:r>
            <a:r>
              <a:rPr lang="en-US" dirty="0" smtClean="0"/>
              <a:t>This kit is designed to be used throughout the day and to easily fit into your daily routine. The activities don’t require a lot of time or preparation, and they’re versatile. You’ll find activities for large and small groups, indoor and outdoor learning, and</a:t>
            </a:r>
          </a:p>
          <a:p>
            <a:pPr>
              <a:defRPr/>
            </a:pPr>
            <a:r>
              <a:rPr lang="en-US" dirty="0" smtClean="0"/>
              <a:t>active and quiet play. Choose the activities that work best for your group.</a:t>
            </a:r>
          </a:p>
          <a:p>
            <a:pPr>
              <a:defRPr/>
            </a:pPr>
            <a:endParaRPr lang="en-US" dirty="0" smtClean="0"/>
          </a:p>
          <a:p>
            <a:pPr>
              <a:defRPr/>
            </a:pPr>
            <a:r>
              <a:rPr lang="en-US" b="1" dirty="0" smtClean="0"/>
              <a:t>Section 1, Get Moving! </a:t>
            </a:r>
            <a:r>
              <a:rPr lang="en-US" dirty="0" smtClean="0"/>
              <a:t>focuses on physical activity and how it builds strong, healthy bodies.</a:t>
            </a:r>
          </a:p>
          <a:p>
            <a:pPr>
              <a:defRPr/>
            </a:pPr>
            <a:r>
              <a:rPr lang="en-US" b="1" dirty="0" smtClean="0"/>
              <a:t>Section 2, Food and Drink to Grow On</a:t>
            </a:r>
            <a:r>
              <a:rPr lang="en-US" dirty="0" smtClean="0"/>
              <a:t>, highlights ways we can make healthy food choices.</a:t>
            </a:r>
          </a:p>
          <a:p>
            <a:pPr>
              <a:defRPr/>
            </a:pPr>
            <a:r>
              <a:rPr lang="en-US" b="1" dirty="0" smtClean="0"/>
              <a:t>Section 3, Every Day Is a Healthy Day </a:t>
            </a:r>
            <a:r>
              <a:rPr lang="en-US" dirty="0" smtClean="0"/>
              <a:t>builds upon the first two sections to help children remember what they’ve learned – and celebrate their new knowledge.</a:t>
            </a:r>
          </a:p>
          <a:p>
            <a:pPr>
              <a:defRPr/>
            </a:pPr>
            <a:endParaRPr lang="en-US" dirty="0"/>
          </a:p>
        </p:txBody>
      </p:sp>
      <p:sp>
        <p:nvSpPr>
          <p:cNvPr id="4" name="Slide Number Placeholder 3"/>
          <p:cNvSpPr>
            <a:spLocks noGrp="1"/>
          </p:cNvSpPr>
          <p:nvPr>
            <p:ph type="sldNum" sz="quarter" idx="5"/>
          </p:nvPr>
        </p:nvSpPr>
        <p:spPr/>
        <p:txBody>
          <a:bodyPr/>
          <a:lstStyle/>
          <a:p>
            <a:pPr>
              <a:defRPr/>
            </a:pPr>
            <a:fld id="{FCFC50E8-D723-4D16-B235-E89E01D80BF9}" type="slidenum">
              <a:rPr lang="en-US" smtClean="0"/>
              <a:pPr>
                <a:defRPr/>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On the website, you can find videos, such as the Motion Moments videos (example shown on the left). These videos offer ideas for incorporating physical activity for babies, toddlers, and preschoolers into your program.</a:t>
            </a:r>
          </a:p>
          <a:p>
            <a:pPr marL="171450" indent="-171450">
              <a:buFont typeface="Arial" pitchFamily="34" charset="0"/>
              <a:buChar char="•"/>
              <a:defRPr/>
            </a:pPr>
            <a:r>
              <a:rPr lang="en-US" dirty="0" smtClean="0"/>
              <a:t>You can find a video on how to support breastfeeding moms (as shown top right).</a:t>
            </a:r>
          </a:p>
          <a:p>
            <a:pPr marL="171450" indent="-171450">
              <a:buFont typeface="Arial" pitchFamily="34" charset="0"/>
              <a:buChar char="•"/>
              <a:defRPr/>
            </a:pPr>
            <a:r>
              <a:rPr lang="en-US" dirty="0" smtClean="0"/>
              <a:t>You can find several videos on how to make family style dining a success in your program (as shown bottom right). </a:t>
            </a:r>
          </a:p>
          <a:p>
            <a:pPr>
              <a:buFont typeface="Arial" pitchFamily="34" charset="0"/>
              <a:buNone/>
              <a:defRPr/>
            </a:pPr>
            <a:endParaRPr lang="en-US" dirty="0" smtClean="0"/>
          </a:p>
        </p:txBody>
      </p:sp>
      <p:sp>
        <p:nvSpPr>
          <p:cNvPr id="4" name="Slide Number Placeholder 3"/>
          <p:cNvSpPr>
            <a:spLocks noGrp="1"/>
          </p:cNvSpPr>
          <p:nvPr>
            <p:ph type="sldNum" sz="quarter" idx="5"/>
          </p:nvPr>
        </p:nvSpPr>
        <p:spPr/>
        <p:txBody>
          <a:bodyPr/>
          <a:lstStyle/>
          <a:p>
            <a:pPr>
              <a:defRPr/>
            </a:pPr>
            <a:fld id="{29D222A6-BE6F-4201-AFF3-31FC0DCE20F0}" type="slidenum">
              <a:rPr lang="en-US" smtClean="0"/>
              <a:pPr>
                <a:defRPr/>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You can find menu planning resources, like this menu planning guide from Child Care Aware of America</a:t>
            </a:r>
          </a:p>
          <a:p>
            <a:pPr marL="171450" indent="-171450">
              <a:buFont typeface="Arial" pitchFamily="34" charset="0"/>
              <a:buChar char="•"/>
              <a:defRPr/>
            </a:pPr>
            <a:r>
              <a:rPr lang="en-US" dirty="0" smtClean="0"/>
              <a:t>You can find recipes that you can make with kids, like this recipe from Lana’s Favorite Recipes. </a:t>
            </a:r>
          </a:p>
          <a:p>
            <a:pPr>
              <a:defRPr/>
            </a:pPr>
            <a:endParaRPr lang="en-US" dirty="0"/>
          </a:p>
        </p:txBody>
      </p:sp>
      <p:sp>
        <p:nvSpPr>
          <p:cNvPr id="4" name="Slide Number Placeholder 3"/>
          <p:cNvSpPr>
            <a:spLocks noGrp="1"/>
          </p:cNvSpPr>
          <p:nvPr>
            <p:ph type="sldNum" sz="quarter" idx="5"/>
          </p:nvPr>
        </p:nvSpPr>
        <p:spPr/>
        <p:txBody>
          <a:bodyPr/>
          <a:lstStyle/>
          <a:p>
            <a:pPr>
              <a:defRPr/>
            </a:pPr>
            <a:fld id="{F5270410-8B34-45A0-8804-05A1084C740B}"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You can find songs that you can download for free. You can download the lyrics too! </a:t>
            </a:r>
          </a:p>
        </p:txBody>
      </p:sp>
      <p:sp>
        <p:nvSpPr>
          <p:cNvPr id="4" name="Slide Number Placeholder 3"/>
          <p:cNvSpPr>
            <a:spLocks noGrp="1"/>
          </p:cNvSpPr>
          <p:nvPr>
            <p:ph type="sldNum" sz="quarter" idx="5"/>
          </p:nvPr>
        </p:nvSpPr>
        <p:spPr/>
        <p:txBody>
          <a:bodyPr/>
          <a:lstStyle/>
          <a:p>
            <a:pPr>
              <a:defRPr/>
            </a:pPr>
            <a:fld id="{6926D48D-7975-4C6C-BF6D-B8A5515D31DF}" type="slidenum">
              <a:rPr lang="en-US" smtClean="0"/>
              <a:pPr>
                <a:defRPr/>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You can find lots of simple tip sheets like Healthy Moves from A to Z and a Water &amp; 100% Juice Tip sheet (as shown here).</a:t>
            </a:r>
          </a:p>
        </p:txBody>
      </p:sp>
      <p:sp>
        <p:nvSpPr>
          <p:cNvPr id="4" name="Slide Number Placeholder 3"/>
          <p:cNvSpPr>
            <a:spLocks noGrp="1"/>
          </p:cNvSpPr>
          <p:nvPr>
            <p:ph type="sldNum" sz="quarter" idx="5"/>
          </p:nvPr>
        </p:nvSpPr>
        <p:spPr/>
        <p:txBody>
          <a:bodyPr/>
          <a:lstStyle/>
          <a:p>
            <a:pPr>
              <a:defRPr/>
            </a:pPr>
            <a:fld id="{1E4673E4-FF21-44FB-AE66-8B7E6426C008}" type="slidenum">
              <a:rPr lang="en-US" smtClean="0"/>
              <a:pPr>
                <a:defRPr/>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You can find suggestions for books that encourage kids to eat healthy and be active. For example, you can find the link to the Potter the Otter website where you can download the book, Potter the Otter: A tale about water. Potter the Otter loves to drink water and wants kids to love to drink water too!</a:t>
            </a:r>
          </a:p>
        </p:txBody>
      </p:sp>
      <p:sp>
        <p:nvSpPr>
          <p:cNvPr id="4" name="Slide Number Placeholder 3"/>
          <p:cNvSpPr>
            <a:spLocks noGrp="1"/>
          </p:cNvSpPr>
          <p:nvPr>
            <p:ph type="sldNum" sz="quarter" idx="5"/>
          </p:nvPr>
        </p:nvSpPr>
        <p:spPr/>
        <p:txBody>
          <a:bodyPr/>
          <a:lstStyle/>
          <a:p>
            <a:pPr>
              <a:defRPr/>
            </a:pPr>
            <a:fld id="{E68A589B-DC30-4979-8E04-FE97C30B7551}" type="slidenum">
              <a:rPr lang="en-US" smtClean="0"/>
              <a:pPr>
                <a:defRPr/>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You can find resources that you can share with families, such as this letter that gives ideas on how to limit screen time at home (as shown on the left) and this handout on strategies for encouraging picky eaters to eat their fruits and veggies and other nutritious foods (as shown on the right). </a:t>
            </a:r>
          </a:p>
        </p:txBody>
      </p:sp>
      <p:sp>
        <p:nvSpPr>
          <p:cNvPr id="4" name="Slide Number Placeholder 3"/>
          <p:cNvSpPr>
            <a:spLocks noGrp="1"/>
          </p:cNvSpPr>
          <p:nvPr>
            <p:ph type="sldNum" sz="quarter" idx="5"/>
          </p:nvPr>
        </p:nvSpPr>
        <p:spPr/>
        <p:txBody>
          <a:bodyPr/>
          <a:lstStyle/>
          <a:p>
            <a:pPr>
              <a:defRPr/>
            </a:pPr>
            <a:fld id="{AD744BFC-35F1-4A2D-B110-4BD6408F6F1E}" type="slidenum">
              <a:rPr lang="en-US" smtClean="0"/>
              <a:pPr>
                <a:defRPr/>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The LMCC website has resources for you too! Explore the site to get ideas and resources to help you eat healthier, add physical activity to your day, and be a healthy role model for children.  </a:t>
            </a:r>
          </a:p>
          <a:p>
            <a:pPr marL="171450" indent="-171450">
              <a:buFont typeface="Arial" pitchFamily="34" charset="0"/>
              <a:buChar char="•"/>
              <a:defRPr/>
            </a:pPr>
            <a:r>
              <a:rPr lang="en-US" dirty="0" smtClean="0"/>
              <a:t>For example, you can find resources from </a:t>
            </a:r>
            <a:r>
              <a:rPr lang="en-US" dirty="0" err="1" smtClean="0"/>
              <a:t>MyPlate</a:t>
            </a:r>
            <a:r>
              <a:rPr lang="en-US" dirty="0" smtClean="0"/>
              <a:t>, the new food icon that reminds us to build a healthy plate with vegetables, fruits, whole grains, lean proteins, and fat-free or low-fat dairy at meal time. </a:t>
            </a:r>
          </a:p>
          <a:p>
            <a:pPr marL="171450" indent="-171450">
              <a:buFont typeface="Arial" pitchFamily="34" charset="0"/>
              <a:buChar char="•"/>
              <a:defRPr/>
            </a:pPr>
            <a:r>
              <a:rPr lang="en-US" dirty="0" smtClean="0"/>
              <a:t>Here are two examples of </a:t>
            </a:r>
            <a:r>
              <a:rPr lang="en-US" dirty="0" err="1" smtClean="0"/>
              <a:t>MyPlate</a:t>
            </a:r>
            <a:r>
              <a:rPr lang="en-US" dirty="0" smtClean="0"/>
              <a:t> resources:</a:t>
            </a:r>
          </a:p>
          <a:p>
            <a:pPr marL="628650" lvl="1" indent="-171450">
              <a:buFont typeface="Arial" pitchFamily="34" charset="0"/>
              <a:buChar char="•"/>
              <a:defRPr/>
            </a:pPr>
            <a:r>
              <a:rPr lang="en-US" dirty="0" err="1" smtClean="0"/>
              <a:t>MyPlate</a:t>
            </a:r>
            <a:r>
              <a:rPr lang="en-US" dirty="0" smtClean="0"/>
              <a:t> has a </a:t>
            </a:r>
            <a:r>
              <a:rPr lang="en-US" dirty="0" err="1" smtClean="0"/>
              <a:t>Pinterest</a:t>
            </a:r>
            <a:r>
              <a:rPr lang="en-US" dirty="0" smtClean="0"/>
              <a:t> page where you can find hundreds of tasty, good-for-you recipes. </a:t>
            </a:r>
          </a:p>
          <a:p>
            <a:pPr marL="628650" lvl="1" indent="-171450">
              <a:buFont typeface="Arial" pitchFamily="34" charset="0"/>
              <a:buChar char="•"/>
              <a:defRPr/>
            </a:pPr>
            <a:r>
              <a:rPr lang="en-US" dirty="0" smtClean="0"/>
              <a:t>Also, check out </a:t>
            </a:r>
            <a:r>
              <a:rPr lang="en-US" dirty="0" err="1" smtClean="0"/>
              <a:t>MyPlate’s</a:t>
            </a:r>
            <a:r>
              <a:rPr lang="en-US" dirty="0" smtClean="0"/>
              <a:t> Ten Tips Nutrition Education Series for easy-to-follow tips in a convenient, printable format. These are perfect for posting on a refrigerator. These tips and ideas are a starting point. Choose a change that you can make, and move toward a healthier you. </a:t>
            </a:r>
          </a:p>
          <a:p>
            <a:pPr marL="171450" indent="-171450">
              <a:buFont typeface="Arial" pitchFamily="34" charset="0"/>
              <a:buChar char="•"/>
              <a:defRPr/>
            </a:pPr>
            <a:r>
              <a:rPr lang="en-US" dirty="0" smtClean="0"/>
              <a:t>These tips are available in Spanish too!</a:t>
            </a:r>
          </a:p>
          <a:p>
            <a:pPr marL="171450" indent="-171450">
              <a:buFont typeface="Arial" pitchFamily="34" charset="0"/>
              <a:buChar char="•"/>
              <a:defRPr/>
            </a:pPr>
            <a:r>
              <a:rPr lang="en-US" dirty="0" smtClean="0"/>
              <a:t>These resources are great to share with families too!</a:t>
            </a:r>
          </a:p>
          <a:p>
            <a:pPr>
              <a:buFont typeface="Arial" pitchFamily="34" charset="0"/>
              <a:buNone/>
              <a:defRPr/>
            </a:pPr>
            <a:endParaRPr lang="en-US" dirty="0" smtClean="0"/>
          </a:p>
          <a:p>
            <a:pPr marL="171450" indent="-171450">
              <a:buFont typeface="Arial" pitchFamily="34" charset="0"/>
              <a:buChar char="•"/>
              <a:defRPr/>
            </a:pPr>
            <a:endParaRPr lang="en-US" dirty="0" smtClean="0"/>
          </a:p>
        </p:txBody>
      </p:sp>
      <p:sp>
        <p:nvSpPr>
          <p:cNvPr id="4" name="Slide Number Placeholder 3"/>
          <p:cNvSpPr>
            <a:spLocks noGrp="1"/>
          </p:cNvSpPr>
          <p:nvPr>
            <p:ph type="sldNum" sz="quarter" idx="5"/>
          </p:nvPr>
        </p:nvSpPr>
        <p:spPr/>
        <p:txBody>
          <a:bodyPr/>
          <a:lstStyle/>
          <a:p>
            <a:pPr>
              <a:defRPr/>
            </a:pPr>
            <a:fld id="{D8E40456-6BC8-46D7-B9AF-3AFDE1FF6BF4}" type="slidenum">
              <a:rPr lang="en-US" smtClean="0"/>
              <a:pPr>
                <a:defRPr/>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t>Suggested talking points:</a:t>
            </a:r>
          </a:p>
          <a:p>
            <a:pPr marL="171450" indent="-171450" eaLnBrk="1" hangingPunct="1">
              <a:spcBef>
                <a:spcPct val="0"/>
              </a:spcBef>
              <a:buFont typeface="Arial" pitchFamily="34" charset="0"/>
              <a:buChar char="•"/>
              <a:defRPr/>
            </a:pPr>
            <a:r>
              <a:rPr lang="en-US" dirty="0" smtClean="0"/>
              <a:t>By signing up, you will get LMCC newsletters with new resources, tips, and the latest updates.</a:t>
            </a:r>
          </a:p>
          <a:p>
            <a:pPr marL="171450" indent="-171450" eaLnBrk="1" hangingPunct="1">
              <a:spcBef>
                <a:spcPct val="0"/>
              </a:spcBef>
              <a:buFont typeface="Arial" pitchFamily="34" charset="0"/>
              <a:buChar char="•"/>
              <a:defRPr/>
            </a:pPr>
            <a:r>
              <a:rPr lang="en-US" dirty="0" smtClean="0"/>
              <a:t>If you have any questions about LMCC, email LMCC at LMCCHelp@cdc.gov.</a:t>
            </a:r>
          </a:p>
          <a:p>
            <a:pPr eaLnBrk="1" hangingPunct="1">
              <a:spcBef>
                <a:spcPct val="0"/>
              </a:spcBef>
              <a:buFont typeface="Arial" pitchFamily="34" charset="0"/>
              <a:buNone/>
              <a:defRPr/>
            </a:pPr>
            <a:endParaRPr lang="en-US" dirty="0" smtClean="0"/>
          </a:p>
          <a:p>
            <a:pPr eaLnBrk="1" hangingPunct="1">
              <a:spcBef>
                <a:spcPct val="0"/>
              </a:spcBef>
              <a:buFont typeface="Arial" pitchFamily="34" charset="0"/>
              <a:buNone/>
              <a:defRPr/>
            </a:pPr>
            <a:r>
              <a:rPr lang="en-US" dirty="0" smtClean="0"/>
              <a:t>Notes for trainers:</a:t>
            </a:r>
          </a:p>
          <a:p>
            <a:pPr marL="171450" indent="-171450" eaLnBrk="1" hangingPunct="1">
              <a:spcBef>
                <a:spcPct val="0"/>
              </a:spcBef>
              <a:buFont typeface="Arial" pitchFamily="34" charset="0"/>
              <a:buChar char="•"/>
              <a:defRPr/>
            </a:pPr>
            <a:r>
              <a:rPr lang="en-US" dirty="0" smtClean="0"/>
              <a:t>We’d love to hear your success story too! To share your story, go to </a:t>
            </a:r>
            <a:r>
              <a:rPr lang="en-US" dirty="0" smtClean="0">
                <a:solidFill>
                  <a:schemeClr val="accent4">
                    <a:lumMod val="75000"/>
                  </a:schemeClr>
                </a:solidFill>
                <a:hlinkClick r:id="rId3"/>
              </a:rPr>
              <a:t>www.healthykidshealthyfuture.org/home/resources/success.html</a:t>
            </a:r>
            <a:r>
              <a:rPr lang="en-US" dirty="0" smtClean="0">
                <a:solidFill>
                  <a:schemeClr val="accent4">
                    <a:lumMod val="75000"/>
                  </a:schemeClr>
                </a:solidFill>
              </a:rPr>
              <a:t> </a:t>
            </a:r>
            <a:r>
              <a:rPr lang="en-US" dirty="0" smtClean="0"/>
              <a:t>and fill out the online form.</a:t>
            </a:r>
          </a:p>
          <a:p>
            <a:pPr eaLnBrk="1" hangingPunct="1">
              <a:spcBef>
                <a:spcPct val="0"/>
              </a:spcBef>
              <a:buFont typeface="Arial" pitchFamily="34" charset="0"/>
              <a:buNone/>
              <a:defRPr/>
            </a:pPr>
            <a:endParaRPr lang="en-US" dirty="0" smtClean="0"/>
          </a:p>
          <a:p>
            <a:pPr marL="171450" indent="-171450" eaLnBrk="1" hangingPunct="1">
              <a:spcBef>
                <a:spcPct val="0"/>
              </a:spcBef>
              <a:buFont typeface="Arial" pitchFamily="34" charset="0"/>
              <a:buChar char="•"/>
              <a:defRPr/>
            </a:pPr>
            <a:endParaRPr 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B0D985-0821-4BEB-BF16-3A9E30B554F2}"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In just 10 years, rates jumped significantly in many states.</a:t>
            </a:r>
          </a:p>
        </p:txBody>
      </p:sp>
      <p:sp>
        <p:nvSpPr>
          <p:cNvPr id="4" name="Slide Number Placeholder 3"/>
          <p:cNvSpPr>
            <a:spLocks noGrp="1"/>
          </p:cNvSpPr>
          <p:nvPr>
            <p:ph type="sldNum" sz="quarter" idx="5"/>
          </p:nvPr>
        </p:nvSpPr>
        <p:spPr/>
        <p:txBody>
          <a:bodyPr/>
          <a:lstStyle/>
          <a:p>
            <a:pPr>
              <a:defRPr/>
            </a:pPr>
            <a:fld id="{16CAFB76-FC92-4848-9990-041B12387B58}"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endParaRPr lang="en-US" b="1" smtClean="0"/>
          </a:p>
          <a:p>
            <a:r>
              <a:rPr lang="en-US" smtClean="0"/>
              <a:t>In 2010, the rates increased even more. </a:t>
            </a:r>
          </a:p>
        </p:txBody>
      </p:sp>
      <p:sp>
        <p:nvSpPr>
          <p:cNvPr id="4" name="Slide Number Placeholder 3"/>
          <p:cNvSpPr>
            <a:spLocks noGrp="1"/>
          </p:cNvSpPr>
          <p:nvPr>
            <p:ph type="sldNum" sz="quarter" idx="5"/>
          </p:nvPr>
        </p:nvSpPr>
        <p:spPr/>
        <p:txBody>
          <a:bodyPr/>
          <a:lstStyle/>
          <a:p>
            <a:pPr>
              <a:defRPr/>
            </a:pPr>
            <a:fld id="{B344CBFB-E5CE-4EED-A1BF-1F8CA227D3FF}"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Notes for trainer:</a:t>
            </a:r>
          </a:p>
          <a:p>
            <a:pPr>
              <a:defRPr/>
            </a:pPr>
            <a:r>
              <a:rPr lang="en-US" dirty="0" smtClean="0"/>
              <a:t>Other statistics to consider sharing include:</a:t>
            </a:r>
          </a:p>
          <a:p>
            <a:pPr marL="171450" indent="-171450">
              <a:buFont typeface="Arial" pitchFamily="34" charset="0"/>
              <a:buChar char="•"/>
              <a:defRPr/>
            </a:pPr>
            <a:r>
              <a:rPr lang="en-US" dirty="0" smtClean="0"/>
              <a:t>According to the 2009 Pediatric Nutrition Surveillance System (</a:t>
            </a:r>
            <a:r>
              <a:rPr lang="en-US" dirty="0" err="1" smtClean="0"/>
              <a:t>PedNSS</a:t>
            </a:r>
            <a:r>
              <a:rPr lang="en-US" dirty="0" smtClean="0"/>
              <a:t>) data, nearly one-third of the 3.7 million low-income children aged two to four years surveyed were obese or overweight, and 541,000 were obese. </a:t>
            </a:r>
          </a:p>
          <a:p>
            <a:pPr marL="171450" indent="-171450">
              <a:buFont typeface="Arial" pitchFamily="34" charset="0"/>
              <a:buChar char="•"/>
              <a:defRPr/>
            </a:pPr>
            <a:r>
              <a:rPr lang="en-US" dirty="0" smtClean="0"/>
              <a:t>1 of 7 low-income, preschool-aged children is obese.</a:t>
            </a:r>
          </a:p>
          <a:p>
            <a:pPr marL="171450" indent="-171450">
              <a:buFont typeface="Arial" pitchFamily="34" charset="0"/>
              <a:buChar char="•"/>
              <a:defRPr/>
            </a:pPr>
            <a:r>
              <a:rPr lang="en-US" dirty="0" smtClean="0"/>
              <a:t>Some children are burdened more than others. American Indian and Alaska Native (20.7%) and Hispanic (17.9%) children aged 2 to 4 years have the highest rates of obesity. </a:t>
            </a:r>
          </a:p>
          <a:p>
            <a:pPr>
              <a:buFont typeface="Arial" pitchFamily="34" charset="0"/>
              <a:buNone/>
              <a:defRPr/>
            </a:pPr>
            <a:endParaRPr lang="en-US" dirty="0" smtClean="0"/>
          </a:p>
          <a:p>
            <a:pPr>
              <a:buFont typeface="Arial" pitchFamily="34" charset="0"/>
              <a:buNone/>
              <a:defRPr/>
            </a:pPr>
            <a:r>
              <a:rPr lang="en-US" dirty="0" smtClean="0"/>
              <a:t>For more data and statistics, visit: www.cdc.gov/obesity/data/childhood.html </a:t>
            </a:r>
            <a:endParaRPr lang="en-US" dirty="0"/>
          </a:p>
        </p:txBody>
      </p:sp>
      <p:sp>
        <p:nvSpPr>
          <p:cNvPr id="4" name="Slide Number Placeholder 3"/>
          <p:cNvSpPr>
            <a:spLocks noGrp="1"/>
          </p:cNvSpPr>
          <p:nvPr>
            <p:ph type="sldNum" sz="quarter" idx="5"/>
          </p:nvPr>
        </p:nvSpPr>
        <p:spPr/>
        <p:txBody>
          <a:bodyPr/>
          <a:lstStyle/>
          <a:p>
            <a:pPr>
              <a:defRPr/>
            </a:pPr>
            <a:fld id="{014BBD83-B61F-4E5A-A95B-BDD1D69EAEB3}"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Foods and beverages associated with obesity (i.e. foods and beverages that are high in fat and high in sugar) often lack important nutrients.  Many nutrients are important for brain development and cognitive functioning.</a:t>
            </a:r>
          </a:p>
          <a:p>
            <a:endParaRPr lang="en-US" smtClean="0"/>
          </a:p>
        </p:txBody>
      </p:sp>
      <p:sp>
        <p:nvSpPr>
          <p:cNvPr id="4" name="Slide Number Placeholder 3"/>
          <p:cNvSpPr>
            <a:spLocks noGrp="1"/>
          </p:cNvSpPr>
          <p:nvPr>
            <p:ph type="sldNum" sz="quarter" idx="5"/>
          </p:nvPr>
        </p:nvSpPr>
        <p:spPr/>
        <p:txBody>
          <a:bodyPr/>
          <a:lstStyle/>
          <a:p>
            <a:pPr>
              <a:defRPr/>
            </a:pPr>
            <a:fld id="{D8B75439-AEE0-4DD6-B04D-C1D181BBB6EF}"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262630C-C64E-4D8B-94C4-2FBF8F30B367}"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Obesity is so concerning because obesity puts us at increased risk for many diseases and health problems. </a:t>
            </a:r>
          </a:p>
          <a:p>
            <a:endParaRPr lang="en-US" smtClean="0"/>
          </a:p>
          <a:p>
            <a:r>
              <a:rPr lang="en-US" smtClean="0"/>
              <a:t>This is especially true for children because the younger you are when you become obese, and the longer you are obese, the greater your risks for having health problems.  </a:t>
            </a:r>
          </a:p>
          <a:p>
            <a:endParaRPr lang="en-US" smtClean="0"/>
          </a:p>
        </p:txBody>
      </p:sp>
      <p:sp>
        <p:nvSpPr>
          <p:cNvPr id="4" name="Slide Number Placeholder 3"/>
          <p:cNvSpPr>
            <a:spLocks noGrp="1"/>
          </p:cNvSpPr>
          <p:nvPr>
            <p:ph type="sldNum" sz="quarter" idx="5"/>
          </p:nvPr>
        </p:nvSpPr>
        <p:spPr/>
        <p:txBody>
          <a:bodyPr/>
          <a:lstStyle/>
          <a:p>
            <a:pPr>
              <a:defRPr/>
            </a:pPr>
            <a:fld id="{A9E8463C-B88D-4F0F-92CB-7D352D912BD2}"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CB1CCE33-176D-4E92-90F2-0E4C9E6180F3}" type="datetimeFigureOut">
              <a:rPr lang="en-US"/>
              <a:pPr>
                <a:defRPr/>
              </a:pPr>
              <a:t>1/15/2015</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rgbClr val="DEF5FA"/>
                </a:solidFill>
                <a:latin typeface="+mn-lt"/>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DEF5FA"/>
                </a:solidFill>
              </a:defRPr>
            </a:lvl1pPr>
          </a:lstStyle>
          <a:p>
            <a:pPr>
              <a:defRPr/>
            </a:pPr>
            <a:fld id="{F08A22BA-BB3E-4109-9CBC-843CBE61B1C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5C44C86-835A-4D18-9394-F2AC73095549}" type="datetimeFigureOut">
              <a:rPr lang="en-US"/>
              <a:pPr>
                <a:defRPr/>
              </a:pPr>
              <a:t>1/15/2015</a:t>
            </a:fld>
            <a:endParaRPr lang="en-US" dirty="0"/>
          </a:p>
        </p:txBody>
      </p:sp>
      <p:sp>
        <p:nvSpPr>
          <p:cNvPr id="5"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D4A3694-FC5D-4797-940B-424CC01A534E}"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427F484D-2D7C-425A-B87F-2A71EBA47792}" type="datetimeFigureOut">
              <a:rPr lang="en-US"/>
              <a:pPr>
                <a:defRPr/>
              </a:pPr>
              <a:t>1/15/2015</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solidFill>
                  <a:srgbClr val="106485"/>
                </a:solidFill>
                <a:latin typeface="+mn-lt"/>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7400C803-CE6D-488E-B9DD-E0F0ED03106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solidFill>
                  <a:srgbClr val="106485"/>
                </a:solidFill>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pPr>
              <a:defRPr/>
            </a:pPr>
            <a:fld id="{A59D86CB-523F-4267-A7CD-E48FF52CAB8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Picture1.pn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6564313" y="304800"/>
            <a:ext cx="2370137" cy="762000"/>
          </a:xfrm>
          <a:prstGeom prst="rect">
            <a:avLst/>
          </a:prstGeom>
          <a:noFill/>
          <a:ln w="9525">
            <a:noFill/>
            <a:miter lim="800000"/>
            <a:headEnd/>
            <a:tailEnd/>
          </a:ln>
        </p:spPr>
      </p:pic>
      <p:sp>
        <p:nvSpPr>
          <p:cNvPr id="5" name="Rectangle 4"/>
          <p:cNvSpPr>
            <a:spLocks noChangeArrowheads="1"/>
          </p:cNvSpPr>
          <p:nvPr userDrawn="1"/>
        </p:nvSpPr>
        <p:spPr bwMode="auto">
          <a:xfrm>
            <a:off x="5870575" y="1219200"/>
            <a:ext cx="3197225" cy="338138"/>
          </a:xfrm>
          <a:prstGeom prst="rect">
            <a:avLst/>
          </a:prstGeom>
          <a:noFill/>
          <a:ln w="9525">
            <a:noFill/>
            <a:miter lim="800000"/>
            <a:headEnd/>
            <a:tailEnd/>
          </a:ln>
        </p:spPr>
        <p:txBody>
          <a:bodyPr wrap="none">
            <a:spAutoFit/>
          </a:bodyPr>
          <a:lstStyle/>
          <a:p>
            <a:pPr>
              <a:defRPr/>
            </a:pPr>
            <a:r>
              <a:rPr lang="en-US" sz="1600">
                <a:solidFill>
                  <a:schemeClr val="bg1"/>
                </a:solidFill>
                <a:latin typeface="Franklin Gothic Book" pitchFamily="34" charset="0"/>
              </a:rPr>
              <a:t>www.HealthyKidsHealthyFuture.org</a:t>
            </a:r>
            <a:endParaRPr lang="en-US" sz="1600">
              <a:solidFill>
                <a:schemeClr val="bg1"/>
              </a:solidFill>
              <a:latin typeface="Tw Cen MT" pitchFamily="34" charset="0"/>
            </a:endParaRPr>
          </a:p>
        </p:txBody>
      </p:sp>
      <p:sp>
        <p:nvSpPr>
          <p:cNvPr id="2" name="Title 1"/>
          <p:cNvSpPr>
            <a:spLocks noGrp="1"/>
          </p:cNvSpPr>
          <p:nvPr>
            <p:ph type="title"/>
          </p:nvPr>
        </p:nvSpPr>
        <p:spPr>
          <a:xfrm>
            <a:off x="612648" y="228600"/>
            <a:ext cx="7845552"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4115651D-93D1-42C4-A60D-9D22FC70E2F8}" type="datetimeFigureOut">
              <a:rPr lang="en-US"/>
              <a:pPr>
                <a:defRPr/>
              </a:pPr>
              <a:t>1/15/2015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www.HealthyKidsHealthyFuture.org</a:t>
            </a:r>
            <a:endParaRPr lang="en-US">
              <a:solidFill>
                <a:srgbClr val="106485"/>
              </a:solidFill>
              <a:latin typeface="+mn-lt"/>
            </a:endParaRPr>
          </a:p>
        </p:txBody>
      </p:sp>
      <p:sp>
        <p:nvSpPr>
          <p:cNvPr id="9" name="Slide Number Placeholder 5"/>
          <p:cNvSpPr>
            <a:spLocks noGrp="1"/>
          </p:cNvSpPr>
          <p:nvPr>
            <p:ph type="sldNum" sz="quarter" idx="12"/>
          </p:nvPr>
        </p:nvSpPr>
        <p:spPr/>
        <p:txBody>
          <a:bodyPr/>
          <a:lstStyle>
            <a:lvl1pPr>
              <a:defRPr>
                <a:solidFill>
                  <a:srgbClr val="FFFFFF"/>
                </a:solidFill>
              </a:defRPr>
            </a:lvl1pPr>
          </a:lstStyle>
          <a:p>
            <a:pPr>
              <a:defRPr/>
            </a:pPr>
            <a:fld id="{606D92A6-4592-4526-8162-0A9F9A266A82}"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A382EB2A-040C-4D1D-A531-4B3374C00653}" type="datetimeFigureOut">
              <a:rPr lang="en-US"/>
              <a:pPr>
                <a:defRPr/>
              </a:pPr>
              <a:t>1/15/2015</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5807B9F-B8FB-4234-9BB2-E79ED193048D}"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solidFill>
                  <a:srgbClr val="106485"/>
                </a:solidFill>
                <a:latin typeface="+mn-lt"/>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59C9B1D9-4B95-47A9-91C5-83EFAD92C996}" type="datetimeFigureOut">
              <a:rPr lang="en-US"/>
              <a:pPr>
                <a:defRPr/>
              </a:pPr>
              <a:t>1/15/2015</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8C0F574B-DEF3-4C45-A899-472CA0987E58}"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solidFill>
                  <a:srgbClr val="106485"/>
                </a:solidFill>
                <a:latin typeface="+mn-lt"/>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99D11AF4-DC8C-4C6B-9BA9-6ED8611B6A39}" type="datetimeFigureOut">
              <a:rPr lang="en-US"/>
              <a:pPr>
                <a:defRPr/>
              </a:pPr>
              <a:t>1/15/2015</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51776946-E103-42BE-B66B-F1AE90C0FEBB}"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solidFill>
                  <a:srgbClr val="106485"/>
                </a:solidFill>
                <a:latin typeface="+mn-lt"/>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5870575" y="1219200"/>
            <a:ext cx="3197225" cy="338138"/>
          </a:xfrm>
          <a:prstGeom prst="rect">
            <a:avLst/>
          </a:prstGeom>
          <a:noFill/>
          <a:ln w="9525">
            <a:noFill/>
            <a:miter lim="800000"/>
            <a:headEnd/>
            <a:tailEnd/>
          </a:ln>
        </p:spPr>
        <p:txBody>
          <a:bodyPr wrap="none">
            <a:spAutoFit/>
          </a:bodyPr>
          <a:lstStyle/>
          <a:p>
            <a:pPr>
              <a:defRPr/>
            </a:pPr>
            <a:r>
              <a:rPr lang="en-US" sz="1600">
                <a:solidFill>
                  <a:schemeClr val="bg1"/>
                </a:solidFill>
                <a:latin typeface="Franklin Gothic Book" pitchFamily="34" charset="0"/>
              </a:rPr>
              <a:t>www.HealthyKidsHealthyFuture.org</a:t>
            </a:r>
            <a:endParaRPr lang="en-US" sz="1600">
              <a:solidFill>
                <a:schemeClr val="bg1"/>
              </a:solidFill>
              <a:latin typeface="Tw Cen MT"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13"/>
          <p:cNvSpPr>
            <a:spLocks noGrp="1"/>
          </p:cNvSpPr>
          <p:nvPr>
            <p:ph type="dt" sz="half" idx="10"/>
          </p:nvPr>
        </p:nvSpPr>
        <p:spPr/>
        <p:txBody>
          <a:bodyPr/>
          <a:lstStyle>
            <a:lvl1pPr>
              <a:defRPr/>
            </a:lvl1pPr>
          </a:lstStyle>
          <a:p>
            <a:pPr>
              <a:defRPr/>
            </a:pPr>
            <a:fld id="{7D32E65E-A568-442E-8D42-4A3D0C6119E6}" type="datetimeFigureOut">
              <a:rPr lang="en-US"/>
              <a:pPr>
                <a:defRPr/>
              </a:pPr>
              <a:t>1/15/2015</a:t>
            </a:fld>
            <a:endParaRPr lang="en-US" dirty="0"/>
          </a:p>
        </p:txBody>
      </p:sp>
      <p:sp>
        <p:nvSpPr>
          <p:cNvPr id="5"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AC9B807-1527-4FA6-A8CC-581DCB752EB4}"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9A14A5E-602A-4228-9FCA-96D7BA220960}" type="datetimeFigureOut">
              <a:rPr lang="en-US"/>
              <a:pPr>
                <a:defRPr/>
              </a:pPr>
              <a:t>1/15/2015</a:t>
            </a:fld>
            <a:endParaRPr lang="en-US" dirty="0"/>
          </a:p>
        </p:txBody>
      </p:sp>
      <p:sp>
        <p:nvSpPr>
          <p:cNvPr id="3"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106485"/>
                </a:solidFill>
              </a:defRPr>
            </a:lvl1pPr>
          </a:lstStyle>
          <a:p>
            <a:pPr>
              <a:defRPr/>
            </a:pPr>
            <a:fld id="{56BA4A35-6808-4E73-803A-1E66C5042E6F}"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BD296C7-DF65-4BB2-9756-6BC0F523AD5F}" type="datetimeFigureOut">
              <a:rPr lang="en-US"/>
              <a:pPr>
                <a:defRPr/>
              </a:pPr>
              <a:t>1/15/2015</a:t>
            </a:fld>
            <a:endParaRPr lang="en-US" dirty="0"/>
          </a:p>
        </p:txBody>
      </p:sp>
      <p:sp>
        <p:nvSpPr>
          <p:cNvPr id="6"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205DAD0-96DD-43C0-BF88-A81E7DE940B5}"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6B78EBD-5751-4202-9C97-2767B6E7AB49}" type="datetimeFigureOut">
              <a:rPr lang="en-US"/>
              <a:pPr>
                <a:defRPr/>
              </a:pPr>
              <a:t>1/15/2015</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4B5AA2E6-69C3-49C2-B1FA-2B41DE827D20}"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solidFill>
                  <a:srgbClr val="106485"/>
                </a:solidFill>
                <a:latin typeface="+mn-lt"/>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106485"/>
                </a:solidFill>
                <a:latin typeface="+mn-lt"/>
              </a:defRPr>
            </a:lvl1pPr>
          </a:lstStyle>
          <a:p>
            <a:pPr>
              <a:defRPr/>
            </a:pPr>
            <a:fld id="{8DF38414-0B1C-464D-9171-0E9A467E51E2}" type="datetimeFigureOut">
              <a:rPr lang="en-US"/>
              <a:pPr>
                <a:defRPr/>
              </a:pPr>
              <a:t>1/15/2015</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Franklin Gothic Book" pitchFamily="34" charset="0"/>
              </a:defRPr>
            </a:lvl1pPr>
          </a:lstStyle>
          <a:p>
            <a:pPr>
              <a:defRPr/>
            </a:pPr>
            <a:r>
              <a:rPr lang="en-US"/>
              <a:t>www.HealthyKidsHealthyFuture.org</a:t>
            </a:r>
            <a:endParaRPr lang="en-US">
              <a:solidFill>
                <a:srgbClr val="10648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74330B55-BE02-48BE-A5DA-BFDF7C73C5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363" r:id="rId12"/>
  </p:sldLayoutIdLst>
  <p:transition>
    <p:fade/>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http://healthykidshealthyfuture.org/welcome/_jcr_content/center-column-parsys/textimage_10/image.img.png/1307542453084.png" TargetMode="Externa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http://healthykidshealthyfuture.org/welcome/_jcr_content/center-column-parsys/textimage_1/image.img.png/1307372913966.pn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http://healthykidshealthyfuture.org/welcome/_jcr_content/center-column-parsys/textimage_4/image.img.png/1307372960835.png" TargetMode="Externa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http://healthykidshealthyfuture.org/welcome/_jcr_content/center-column-parsys/textimage_2/image.img.png/1307548051017.png" TargetMode="External"/><Relationship Id="rId4" Type="http://schemas.openxmlformats.org/officeDocument/2006/relationships/image" Target="http://healthykidshealthyfuture.org/welcome/_jcr_content/center-column-parsys/textimage_5/image.img.png/1308940615591.png" TargetMode="Externa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1/image.img.png/1307372913966.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2/image.img.png/1307548051017.p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ykidshealthyfuture.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10/image.img.png/1307542453084.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10/image.img.png/1307542453084.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http://healthykidshealthyfuture.org/welcome/_jcr_content/center-column-parsys/textimage_5/image.img.png/1308940615591.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www.cdc.gov/CDCTV/ChildObese/index.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healthykidshealthyfuture.org/"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hyperlink" Target="http://www.healthykidshealthyfuture.org/"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www.healthykidshealthyfuture.org/home/resources/succes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266700" y="3886200"/>
            <a:ext cx="8610600" cy="1066800"/>
          </a:xfrm>
        </p:spPr>
        <p:txBody>
          <a:bodyPr/>
          <a:lstStyle/>
          <a:p>
            <a:pPr algn="ctr">
              <a:defRPr/>
            </a:pPr>
            <a:r>
              <a:rPr lang="en-US" sz="4000" dirty="0" smtClean="0"/>
              <a:t/>
            </a:r>
            <a:br>
              <a:rPr lang="en-US" sz="4000" dirty="0" smtClean="0"/>
            </a:br>
            <a:r>
              <a:rPr lang="en-US" sz="4000" dirty="0" smtClean="0"/>
              <a:t>introduction to the initiative</a:t>
            </a:r>
            <a:endParaRPr lang="en-US" sz="4000" dirty="0"/>
          </a:p>
        </p:txBody>
      </p:sp>
      <p:pic>
        <p:nvPicPr>
          <p:cNvPr id="5" name="Picture 4" descr="Let's Move Child Care icon.jpg"/>
          <p:cNvPicPr>
            <a:picLocks noChangeAspect="1"/>
          </p:cNvPicPr>
          <p:nvPr/>
        </p:nvPicPr>
        <p:blipFill>
          <a:blip r:embed="rId3" cstate="print"/>
          <a:srcRect l="-2353" t="-7320" r="-2352" b="-9628"/>
          <a:stretch>
            <a:fillRect/>
          </a:stretch>
        </p:blipFill>
        <p:spPr>
          <a:xfrm>
            <a:off x="1062038" y="609600"/>
            <a:ext cx="7216775" cy="2590800"/>
          </a:xfrm>
          <a:prstGeom prst="rect">
            <a:avLst/>
          </a:prstGeom>
          <a:solidFill>
            <a:schemeClr val="tx1"/>
          </a:solidFill>
          <a:ln w="76200" cap="sq">
            <a:solidFill>
              <a:schemeClr val="tx2">
                <a:lumMod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Health Consequences</a:t>
            </a:r>
          </a:p>
        </p:txBody>
      </p:sp>
      <p:sp>
        <p:nvSpPr>
          <p:cNvPr id="7" name="Content Placeholder 2"/>
          <p:cNvSpPr>
            <a:spLocks noGrp="1"/>
          </p:cNvSpPr>
          <p:nvPr>
            <p:ph sz="quarter" idx="1"/>
          </p:nvPr>
        </p:nvSpPr>
        <p:spPr>
          <a:xfrm>
            <a:off x="457200" y="2514600"/>
            <a:ext cx="6577140" cy="4495800"/>
          </a:xfrm>
        </p:spPr>
        <p:txBody>
          <a:bodyPr numCol="2"/>
          <a:lstStyle/>
          <a:p>
            <a:pPr>
              <a:spcAft>
                <a:spcPts val="1200"/>
              </a:spcAft>
              <a:buFont typeface="Wingdings" pitchFamily="2" charset="2"/>
              <a:buChar char="q"/>
              <a:defRPr/>
            </a:pPr>
            <a:r>
              <a:rPr lang="en-US" sz="2400" dirty="0" smtClean="0"/>
              <a:t>Heart disease </a:t>
            </a:r>
          </a:p>
          <a:p>
            <a:pPr>
              <a:spcAft>
                <a:spcPts val="1200"/>
              </a:spcAft>
              <a:buFont typeface="Wingdings" pitchFamily="2" charset="2"/>
              <a:buChar char="q"/>
              <a:defRPr/>
            </a:pPr>
            <a:r>
              <a:rPr lang="en-US" sz="2400" dirty="0" smtClean="0"/>
              <a:t>Type 2 diabetes </a:t>
            </a:r>
          </a:p>
          <a:p>
            <a:pPr>
              <a:spcAft>
                <a:spcPts val="1200"/>
              </a:spcAft>
              <a:buFont typeface="Wingdings" pitchFamily="2" charset="2"/>
              <a:buChar char="q"/>
              <a:defRPr/>
            </a:pPr>
            <a:r>
              <a:rPr lang="en-US" sz="2400" dirty="0" smtClean="0"/>
              <a:t>Cancer</a:t>
            </a:r>
          </a:p>
          <a:p>
            <a:pPr>
              <a:spcAft>
                <a:spcPts val="1200"/>
              </a:spcAft>
              <a:buFont typeface="Wingdings" pitchFamily="2" charset="2"/>
              <a:buChar char="q"/>
              <a:defRPr/>
            </a:pPr>
            <a:r>
              <a:rPr lang="en-US" sz="2400" dirty="0"/>
              <a:t>Sleep apnea and respiratory problems </a:t>
            </a:r>
          </a:p>
          <a:p>
            <a:pPr>
              <a:spcAft>
                <a:spcPts val="1200"/>
              </a:spcAft>
              <a:buFont typeface="Wingdings" pitchFamily="2" charset="2"/>
              <a:buChar char="q"/>
              <a:defRPr/>
            </a:pPr>
            <a:r>
              <a:rPr lang="en-US" sz="2400" dirty="0" smtClean="0"/>
              <a:t>Hypertension </a:t>
            </a:r>
          </a:p>
          <a:p>
            <a:pPr>
              <a:spcAft>
                <a:spcPts val="1200"/>
              </a:spcAft>
              <a:buFont typeface="Wingdings" pitchFamily="2" charset="2"/>
              <a:buChar char="q"/>
              <a:defRPr/>
            </a:pPr>
            <a:r>
              <a:rPr lang="en-US" sz="2400" dirty="0" smtClean="0"/>
              <a:t>High blood cholesterol </a:t>
            </a:r>
          </a:p>
          <a:p>
            <a:pPr>
              <a:spcAft>
                <a:spcPts val="1200"/>
              </a:spcAft>
              <a:buFont typeface="Wingdings" pitchFamily="2" charset="2"/>
              <a:buChar char="q"/>
              <a:defRPr/>
            </a:pPr>
            <a:endParaRPr lang="en-US" sz="2400" dirty="0" smtClean="0"/>
          </a:p>
          <a:p>
            <a:pPr>
              <a:spcAft>
                <a:spcPts val="1200"/>
              </a:spcAft>
              <a:buFont typeface="Wingdings" pitchFamily="2" charset="2"/>
              <a:buChar char="q"/>
              <a:defRPr/>
            </a:pPr>
            <a:r>
              <a:rPr lang="en-US" sz="2400" dirty="0" smtClean="0"/>
              <a:t>Stroke </a:t>
            </a:r>
            <a:endParaRPr lang="en-US" sz="2400" dirty="0"/>
          </a:p>
          <a:p>
            <a:pPr>
              <a:spcAft>
                <a:spcPts val="1200"/>
              </a:spcAft>
              <a:defRPr/>
            </a:pPr>
            <a:r>
              <a:rPr lang="en-US" sz="2400" dirty="0" smtClean="0"/>
              <a:t>Osteoarthritis</a:t>
            </a:r>
          </a:p>
          <a:p>
            <a:pPr>
              <a:spcAft>
                <a:spcPts val="1200"/>
              </a:spcAft>
              <a:buFont typeface="Wingdings" pitchFamily="2" charset="2"/>
              <a:buChar char="q"/>
              <a:defRPr/>
            </a:pPr>
            <a:r>
              <a:rPr lang="en-US" sz="2400" dirty="0" smtClean="0"/>
              <a:t>Gynecological problems  </a:t>
            </a:r>
          </a:p>
          <a:p>
            <a:pPr>
              <a:spcAft>
                <a:spcPts val="1200"/>
              </a:spcAft>
              <a:buFont typeface="Wingdings" pitchFamily="2" charset="2"/>
              <a:buChar char="q"/>
              <a:defRPr/>
            </a:pPr>
            <a:r>
              <a:rPr lang="en-US" sz="2400" dirty="0" smtClean="0"/>
              <a:t>Liver and Gallbladder disease </a:t>
            </a:r>
          </a:p>
        </p:txBody>
      </p:sp>
      <p:sp>
        <p:nvSpPr>
          <p:cNvPr id="23556" name="Content Placeholder 2"/>
          <p:cNvSpPr>
            <a:spLocks noGrp="1"/>
          </p:cNvSpPr>
          <p:nvPr>
            <p:ph sz="quarter" idx="1"/>
          </p:nvPr>
        </p:nvSpPr>
        <p:spPr>
          <a:xfrm>
            <a:off x="533400" y="1600200"/>
            <a:ext cx="6172200" cy="685800"/>
          </a:xfrm>
        </p:spPr>
        <p:txBody>
          <a:bodyPr/>
          <a:lstStyle/>
          <a:p>
            <a:pPr marL="0" indent="0">
              <a:spcAft>
                <a:spcPts val="1200"/>
              </a:spcAft>
              <a:buFont typeface="Wingdings" pitchFamily="2" charset="2"/>
              <a:buNone/>
            </a:pPr>
            <a:r>
              <a:rPr lang="en-US" sz="2400" smtClean="0"/>
              <a:t>Obesity increases the likelihood of certain diseases and health problems, such as: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152400"/>
            <a:ext cx="8153400" cy="990600"/>
          </a:xfrm>
        </p:spPr>
        <p:txBody>
          <a:bodyPr/>
          <a:lstStyle/>
          <a:p>
            <a:r>
              <a:rPr lang="en-US" smtClean="0"/>
              <a:t>Moving Forward</a:t>
            </a:r>
          </a:p>
        </p:txBody>
      </p:sp>
      <p:sp>
        <p:nvSpPr>
          <p:cNvPr id="5" name="TextBox 2"/>
          <p:cNvSpPr txBox="1">
            <a:spLocks noChangeArrowheads="1"/>
          </p:cNvSpPr>
          <p:nvPr/>
        </p:nvSpPr>
        <p:spPr bwMode="auto">
          <a:xfrm>
            <a:off x="1084263" y="1981200"/>
            <a:ext cx="7200900" cy="4154488"/>
          </a:xfrm>
          <a:prstGeom prst="rect">
            <a:avLst/>
          </a:prstGeom>
          <a:noFill/>
          <a:ln w="9525">
            <a:noFill/>
            <a:miter lim="800000"/>
            <a:headEnd/>
            <a:tailEnd/>
          </a:ln>
        </p:spPr>
        <p:txBody>
          <a:bodyPr>
            <a:spAutoFit/>
          </a:bodyPr>
          <a:lstStyle/>
          <a:p>
            <a:pPr>
              <a:defRPr/>
            </a:pPr>
            <a:r>
              <a:rPr lang="en-US" sz="2800" dirty="0">
                <a:latin typeface="+mn-lt"/>
              </a:rPr>
              <a:t>“ … we know the cure for this. This isn't like putting a man on the moon or inventing the Internet - it doesn't take some stroke of genius or feat of technology. ... Rarely in the history of this country have we encountered a problem of such magnitude and consequence that is so eminently solvable.” </a:t>
            </a:r>
          </a:p>
          <a:p>
            <a:pPr>
              <a:defRPr/>
            </a:pPr>
            <a:endParaRPr lang="en-US" sz="2800" dirty="0">
              <a:latin typeface="+mn-lt"/>
            </a:endParaRPr>
          </a:p>
          <a:p>
            <a:pPr algn="r">
              <a:defRPr/>
            </a:pPr>
            <a:r>
              <a:rPr lang="en-US" sz="2000" i="1" dirty="0">
                <a:latin typeface="+mn-lt"/>
              </a:rPr>
              <a:t>Michelle Obama</a:t>
            </a:r>
            <a:br>
              <a:rPr lang="en-US" sz="2000" i="1" dirty="0">
                <a:latin typeface="+mn-lt"/>
              </a:rPr>
            </a:br>
            <a:r>
              <a:rPr lang="en-US" sz="2000" i="1" dirty="0">
                <a:latin typeface="+mn-lt"/>
              </a:rPr>
              <a:t>February 9, 2010</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You Play an Important Role</a:t>
            </a:r>
          </a:p>
        </p:txBody>
      </p:sp>
      <p:sp>
        <p:nvSpPr>
          <p:cNvPr id="6" name="Content Placeholder 5"/>
          <p:cNvSpPr>
            <a:spLocks noGrp="1"/>
          </p:cNvSpPr>
          <p:nvPr>
            <p:ph sz="quarter" idx="1"/>
          </p:nvPr>
        </p:nvSpPr>
        <p:spPr>
          <a:xfrm>
            <a:off x="609600" y="1752600"/>
            <a:ext cx="8001000" cy="4572000"/>
          </a:xfrm>
        </p:spPr>
        <p:txBody>
          <a:bodyPr/>
          <a:lstStyle/>
          <a:p>
            <a:pPr eaLnBrk="1" hangingPunct="1">
              <a:spcBef>
                <a:spcPts val="600"/>
              </a:spcBef>
              <a:spcAft>
                <a:spcPts val="1200"/>
              </a:spcAft>
              <a:defRPr/>
            </a:pPr>
            <a:r>
              <a:rPr lang="en-US" sz="2800" dirty="0" smtClean="0"/>
              <a:t>Prevention </a:t>
            </a:r>
            <a:r>
              <a:rPr lang="en-US" sz="2800" dirty="0"/>
              <a:t>must start </a:t>
            </a:r>
            <a:r>
              <a:rPr lang="en-US" sz="2800" dirty="0" smtClean="0"/>
              <a:t>early.</a:t>
            </a:r>
          </a:p>
          <a:p>
            <a:pPr eaLnBrk="1" hangingPunct="1">
              <a:spcBef>
                <a:spcPts val="600"/>
              </a:spcBef>
              <a:spcAft>
                <a:spcPts val="1200"/>
              </a:spcAft>
              <a:defRPr/>
            </a:pPr>
            <a:r>
              <a:rPr lang="en-US" sz="2800" dirty="0" smtClean="0"/>
              <a:t>Children </a:t>
            </a:r>
            <a:r>
              <a:rPr lang="en-US" sz="2800" dirty="0"/>
              <a:t>spend many hours in your </a:t>
            </a:r>
            <a:r>
              <a:rPr lang="en-US" sz="2800" dirty="0" smtClean="0"/>
              <a:t>care.</a:t>
            </a:r>
          </a:p>
          <a:p>
            <a:pPr eaLnBrk="1" hangingPunct="1">
              <a:spcBef>
                <a:spcPts val="600"/>
              </a:spcBef>
              <a:spcAft>
                <a:spcPts val="1200"/>
              </a:spcAft>
              <a:defRPr/>
            </a:pPr>
            <a:r>
              <a:rPr lang="en-US" sz="2800" dirty="0"/>
              <a:t>You </a:t>
            </a:r>
            <a:r>
              <a:rPr lang="en-US" sz="2800" dirty="0" smtClean="0"/>
              <a:t>can provide </a:t>
            </a:r>
            <a:r>
              <a:rPr lang="en-US" sz="2800" dirty="0"/>
              <a:t>a healthy environment </a:t>
            </a:r>
            <a:r>
              <a:rPr lang="en-US" sz="2800" dirty="0" smtClean="0"/>
              <a:t>for children to eat, play, and grow.</a:t>
            </a:r>
            <a:r>
              <a:rPr lang="en-US" sz="2800" dirty="0"/>
              <a:t> </a:t>
            </a:r>
          </a:p>
          <a:p>
            <a:pPr lvl="1" eaLnBrk="1" hangingPunct="1">
              <a:spcBef>
                <a:spcPts val="600"/>
              </a:spcBef>
              <a:spcAft>
                <a:spcPts val="1200"/>
              </a:spcAft>
              <a:defRPr/>
            </a:pPr>
            <a:r>
              <a:rPr lang="en-US" sz="2400" dirty="0"/>
              <a:t>Children who eat nutritious food during every meal stay healthy and have energy to learn</a:t>
            </a:r>
            <a:r>
              <a:rPr lang="en-US" sz="2400" dirty="0" smtClean="0"/>
              <a:t>.</a:t>
            </a:r>
          </a:p>
          <a:p>
            <a:pPr lvl="1" eaLnBrk="1" hangingPunct="1">
              <a:spcBef>
                <a:spcPts val="600"/>
              </a:spcBef>
              <a:spcAft>
                <a:spcPts val="1200"/>
              </a:spcAft>
              <a:defRPr/>
            </a:pPr>
            <a:r>
              <a:rPr lang="en-US" sz="2400" dirty="0" smtClean="0"/>
              <a:t>Activity </a:t>
            </a:r>
            <a:r>
              <a:rPr lang="en-US" sz="2400" dirty="0"/>
              <a:t>promotes brain development, improves sleep, builds self confidence, and reduces stress &amp; </a:t>
            </a:r>
            <a:r>
              <a:rPr lang="en-US" sz="2400" dirty="0" smtClean="0"/>
              <a:t>depression.</a:t>
            </a:r>
          </a:p>
          <a:p>
            <a:pPr lvl="1" eaLnBrk="1" hangingPunct="1">
              <a:spcBef>
                <a:spcPts val="600"/>
              </a:spcBef>
              <a:spcAft>
                <a:spcPts val="1200"/>
              </a:spcAft>
              <a:defRPr/>
            </a:pPr>
            <a:endParaRPr lang="en-US" sz="2400" dirty="0"/>
          </a:p>
          <a:p>
            <a:pPr marL="0" indent="0" eaLnBrk="1" hangingPunct="1">
              <a:spcBef>
                <a:spcPts val="600"/>
              </a:spcBef>
              <a:spcAft>
                <a:spcPts val="1200"/>
              </a:spcAft>
              <a:buFont typeface="Wingdings" pitchFamily="2" charset="2"/>
              <a:buNone/>
              <a:defRPr/>
            </a:pPr>
            <a:endParaRPr lang="en-US" sz="2800" dirty="0"/>
          </a:p>
          <a:p>
            <a:pPr marL="0" indent="0" eaLnBrk="1" hangingPunct="1">
              <a:spcBef>
                <a:spcPts val="600"/>
              </a:spcBef>
              <a:spcAft>
                <a:spcPts val="1200"/>
              </a:spcAft>
              <a:buFont typeface="Wingdings" pitchFamily="2" charset="2"/>
              <a:buNone/>
              <a:defRPr/>
            </a:pPr>
            <a:endParaRPr lang="en-US" sz="2800" dirty="0"/>
          </a:p>
          <a:p>
            <a:pPr marL="0" indent="0">
              <a:buFont typeface="Wingdings" pitchFamily="2" charset="2"/>
              <a:buNone/>
              <a:defRPr/>
            </a:pP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You Play an Important Role (2)</a:t>
            </a:r>
          </a:p>
        </p:txBody>
      </p:sp>
      <p:sp>
        <p:nvSpPr>
          <p:cNvPr id="6" name="Content Placeholder 5"/>
          <p:cNvSpPr>
            <a:spLocks noGrp="1"/>
          </p:cNvSpPr>
          <p:nvPr>
            <p:ph sz="quarter" idx="1"/>
          </p:nvPr>
        </p:nvSpPr>
        <p:spPr>
          <a:xfrm>
            <a:off x="609600" y="1752600"/>
            <a:ext cx="8001000" cy="4572000"/>
          </a:xfrm>
        </p:spPr>
        <p:txBody>
          <a:bodyPr/>
          <a:lstStyle/>
          <a:p>
            <a:pPr eaLnBrk="1" hangingPunct="1">
              <a:spcBef>
                <a:spcPts val="600"/>
              </a:spcBef>
              <a:spcAft>
                <a:spcPts val="1200"/>
              </a:spcAft>
              <a:defRPr/>
            </a:pPr>
            <a:r>
              <a:rPr lang="en-US" sz="2800" dirty="0" smtClean="0"/>
              <a:t>You </a:t>
            </a:r>
            <a:r>
              <a:rPr lang="en-US" sz="2800" dirty="0"/>
              <a:t>can help </a:t>
            </a:r>
            <a:r>
              <a:rPr lang="en-US" sz="2800" dirty="0" smtClean="0"/>
              <a:t>children </a:t>
            </a:r>
            <a:r>
              <a:rPr lang="en-US" sz="2800" dirty="0"/>
              <a:t>build healthy habits for </a:t>
            </a:r>
            <a:r>
              <a:rPr lang="en-US" sz="2800" dirty="0" smtClean="0"/>
              <a:t>life. </a:t>
            </a:r>
          </a:p>
          <a:p>
            <a:pPr lvl="1" eaLnBrk="1" hangingPunct="1">
              <a:spcBef>
                <a:spcPts val="600"/>
              </a:spcBef>
              <a:spcAft>
                <a:spcPts val="1200"/>
              </a:spcAft>
              <a:defRPr/>
            </a:pPr>
            <a:r>
              <a:rPr lang="en-US" sz="2400" dirty="0" smtClean="0"/>
              <a:t>Food preferences and physical activity habits develop during early childhood and continue into adulthood.</a:t>
            </a:r>
          </a:p>
          <a:p>
            <a:pPr lvl="1" eaLnBrk="1" hangingPunct="1">
              <a:spcBef>
                <a:spcPts val="600"/>
              </a:spcBef>
              <a:spcAft>
                <a:spcPts val="1200"/>
              </a:spcAft>
              <a:defRPr/>
            </a:pPr>
            <a:r>
              <a:rPr lang="en-US" sz="2400" dirty="0" smtClean="0"/>
              <a:t>You are a role model. Kids do as you do, especially when they’re young. </a:t>
            </a:r>
          </a:p>
          <a:p>
            <a:pPr eaLnBrk="1" hangingPunct="1">
              <a:spcBef>
                <a:spcPts val="600"/>
              </a:spcBef>
              <a:spcAft>
                <a:spcPts val="1200"/>
              </a:spcAft>
              <a:defRPr/>
            </a:pPr>
            <a:r>
              <a:rPr lang="en-US" sz="2800" dirty="0" smtClean="0"/>
              <a:t>You </a:t>
            </a:r>
            <a:r>
              <a:rPr lang="en-US" sz="2800" dirty="0"/>
              <a:t>are in a unique position to educate parents </a:t>
            </a:r>
            <a:r>
              <a:rPr lang="en-US" sz="2800" dirty="0" smtClean="0"/>
              <a:t>and caregivers about </a:t>
            </a:r>
            <a:r>
              <a:rPr lang="en-US" sz="2800" dirty="0"/>
              <a:t>healthy eating and </a:t>
            </a:r>
            <a:r>
              <a:rPr lang="en-US" sz="2800" dirty="0" smtClean="0"/>
              <a:t>activity.</a:t>
            </a:r>
            <a:endParaRPr lang="en-US" sz="2800" dirty="0"/>
          </a:p>
          <a:p>
            <a:pPr marL="0" indent="0" eaLnBrk="1" hangingPunct="1">
              <a:spcBef>
                <a:spcPts val="600"/>
              </a:spcBef>
              <a:spcAft>
                <a:spcPts val="1200"/>
              </a:spcAft>
              <a:buFont typeface="Wingdings" pitchFamily="2" charset="2"/>
              <a:buNone/>
              <a:defRPr/>
            </a:pPr>
            <a:endParaRPr lang="en-US" sz="2700" dirty="0" smtClean="0"/>
          </a:p>
          <a:p>
            <a:pPr>
              <a:defRPr/>
            </a:pPr>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sz="quarter" idx="1"/>
          </p:nvPr>
        </p:nvSpPr>
        <p:spPr>
          <a:xfrm>
            <a:off x="3276600" y="4648200"/>
            <a:ext cx="2743200" cy="598488"/>
          </a:xfrm>
        </p:spPr>
        <p:txBody>
          <a:bodyPr/>
          <a:lstStyle/>
          <a:p>
            <a:pPr marL="0" indent="0">
              <a:buFont typeface="Wingdings" pitchFamily="2" charset="2"/>
              <a:buNone/>
            </a:pPr>
            <a:r>
              <a:rPr lang="en-US" smtClean="0"/>
              <a:t>Healthy Eating</a:t>
            </a:r>
          </a:p>
        </p:txBody>
      </p:sp>
      <p:sp>
        <p:nvSpPr>
          <p:cNvPr id="27651" name="Content Placeholder 3"/>
          <p:cNvSpPr>
            <a:spLocks noGrp="1"/>
          </p:cNvSpPr>
          <p:nvPr>
            <p:ph sz="quarter" idx="2"/>
          </p:nvPr>
        </p:nvSpPr>
        <p:spPr>
          <a:xfrm>
            <a:off x="152400" y="4648200"/>
            <a:ext cx="2743200" cy="827088"/>
          </a:xfrm>
        </p:spPr>
        <p:txBody>
          <a:bodyPr/>
          <a:lstStyle/>
          <a:p>
            <a:pPr marL="0" indent="0">
              <a:buFont typeface="Wingdings" pitchFamily="2" charset="2"/>
              <a:buNone/>
            </a:pPr>
            <a:r>
              <a:rPr lang="en-US" smtClean="0"/>
              <a:t>Physical Activity </a:t>
            </a:r>
          </a:p>
        </p:txBody>
      </p:sp>
      <p:pic>
        <p:nvPicPr>
          <p:cNvPr id="5" name="Picture 2"/>
          <p:cNvPicPr>
            <a:picLocks noChangeAspect="1" noChangeArrowheads="1"/>
          </p:cNvPicPr>
          <p:nvPr/>
        </p:nvPicPr>
        <p:blipFill>
          <a:blip r:embed="rId3" cstate="print"/>
          <a:srcRect/>
          <a:stretch>
            <a:fillRect/>
          </a:stretch>
        </p:blipFill>
        <p:spPr bwMode="auto">
          <a:xfrm>
            <a:off x="381000" y="1828800"/>
            <a:ext cx="2124075" cy="26670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6" name="Picture 2" descr="Read success stories from child care providers making strides against early childhood obesity."/>
          <p:cNvPicPr>
            <a:picLocks noChangeAspect="1" noChangeArrowheads="1"/>
          </p:cNvPicPr>
          <p:nvPr/>
        </p:nvPicPr>
        <p:blipFill>
          <a:blip r:embed="rId4" cstate="print"/>
          <a:srcRect l="48451" r="845"/>
          <a:stretch>
            <a:fillRect/>
          </a:stretch>
        </p:blipFill>
        <p:spPr bwMode="auto">
          <a:xfrm>
            <a:off x="3505200" y="1828800"/>
            <a:ext cx="2235200" cy="2609850"/>
          </a:xfrm>
          <a:prstGeom prst="rect">
            <a:avLst/>
          </a:prstGeom>
          <a:ln>
            <a:noFill/>
          </a:ln>
          <a:effectLst>
            <a:outerShdw blurRad="292100" dist="139700" dir="2700000" algn="tl" rotWithShape="0">
              <a:srgbClr val="333333">
                <a:alpha val="65000"/>
              </a:srgbClr>
            </a:outerShdw>
          </a:effectLst>
        </p:spPr>
      </p:pic>
      <p:sp>
        <p:nvSpPr>
          <p:cNvPr id="7" name="Plus 6"/>
          <p:cNvSpPr/>
          <p:nvPr/>
        </p:nvSpPr>
        <p:spPr>
          <a:xfrm>
            <a:off x="2590800" y="2667000"/>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Equal 7"/>
          <p:cNvSpPr/>
          <p:nvPr/>
        </p:nvSpPr>
        <p:spPr>
          <a:xfrm>
            <a:off x="5791200" y="2705100"/>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7656" name="Content Placeholder 3"/>
          <p:cNvSpPr txBox="1">
            <a:spLocks/>
          </p:cNvSpPr>
          <p:nvPr/>
        </p:nvSpPr>
        <p:spPr bwMode="auto">
          <a:xfrm>
            <a:off x="6705600" y="1752600"/>
            <a:ext cx="2438400" cy="4267200"/>
          </a:xfrm>
          <a:prstGeom prst="rect">
            <a:avLst/>
          </a:prstGeom>
          <a:noFill/>
          <a:ln w="9525">
            <a:noFill/>
            <a:miter lim="800000"/>
            <a:headEnd/>
            <a:tailEnd/>
          </a:ln>
        </p:spPr>
        <p:txBody>
          <a:bodyPr/>
          <a:lstStyle/>
          <a:p>
            <a:pPr eaLnBrk="0" hangingPunct="0">
              <a:spcBef>
                <a:spcPts val="700"/>
              </a:spcBef>
              <a:buClr>
                <a:schemeClr val="accent2"/>
              </a:buClr>
              <a:buSzPct val="60000"/>
              <a:buFont typeface="Wingdings" pitchFamily="2" charset="2"/>
              <a:buNone/>
            </a:pPr>
            <a:r>
              <a:rPr lang="en-US" sz="4400">
                <a:latin typeface="Tw Cen MT"/>
              </a:rPr>
              <a:t>Healthy Kids, </a:t>
            </a:r>
          </a:p>
          <a:p>
            <a:pPr eaLnBrk="0" hangingPunct="0">
              <a:spcBef>
                <a:spcPts val="700"/>
              </a:spcBef>
              <a:buClr>
                <a:schemeClr val="accent2"/>
              </a:buClr>
              <a:buSzPct val="60000"/>
              <a:buFont typeface="Wingdings" pitchFamily="2" charset="2"/>
              <a:buNone/>
            </a:pPr>
            <a:r>
              <a:rPr lang="en-US" sz="4400">
                <a:latin typeface="Tw Cen MT"/>
              </a:rPr>
              <a:t>Ready to Learn</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r>
              <a:rPr lang="en-US" sz="3600" smtClean="0"/>
              <a:t>Participating in Let’s Move! Child Care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What is Let’s Move! Child Care?</a:t>
            </a:r>
          </a:p>
        </p:txBody>
      </p:sp>
      <p:sp>
        <p:nvSpPr>
          <p:cNvPr id="6" name="Content Placeholder 5"/>
          <p:cNvSpPr>
            <a:spLocks noGrp="1"/>
          </p:cNvSpPr>
          <p:nvPr>
            <p:ph sz="quarter" idx="1"/>
          </p:nvPr>
        </p:nvSpPr>
        <p:spPr>
          <a:xfrm>
            <a:off x="3657600" y="1828800"/>
            <a:ext cx="5410200" cy="4572000"/>
          </a:xfrm>
        </p:spPr>
        <p:txBody>
          <a:bodyPr/>
          <a:lstStyle/>
          <a:p>
            <a:pPr>
              <a:defRPr/>
            </a:pPr>
            <a:r>
              <a:rPr lang="en-US" sz="2600" dirty="0" smtClean="0"/>
              <a:t>Part of </a:t>
            </a:r>
            <a:r>
              <a:rPr lang="en-US" sz="2600" dirty="0"/>
              <a:t>the First Lady’s </a:t>
            </a:r>
            <a:r>
              <a:rPr lang="en-US" sz="2600" dirty="0" smtClean="0"/>
              <a:t>Let’s </a:t>
            </a:r>
            <a:r>
              <a:rPr lang="en-US" sz="2600" dirty="0"/>
              <a:t>Move! i</a:t>
            </a:r>
            <a:r>
              <a:rPr lang="en-US" sz="2600" dirty="0" smtClean="0"/>
              <a:t>nitiative to raise a generation of healthier kids</a:t>
            </a:r>
            <a:endParaRPr lang="en-US" sz="2600" dirty="0"/>
          </a:p>
          <a:p>
            <a:pPr>
              <a:defRPr/>
            </a:pPr>
            <a:r>
              <a:rPr lang="en-US" sz="2600" dirty="0" smtClean="0"/>
              <a:t>Encourages and supports </a:t>
            </a:r>
            <a:r>
              <a:rPr lang="en-US" sz="2600" dirty="0"/>
              <a:t>providers to </a:t>
            </a:r>
            <a:r>
              <a:rPr lang="en-US" sz="2600" dirty="0" smtClean="0"/>
              <a:t>make positive changes in their programs to help children get off to a healthy start</a:t>
            </a:r>
          </a:p>
          <a:p>
            <a:pPr>
              <a:defRPr/>
            </a:pPr>
            <a:r>
              <a:rPr lang="en-US" sz="2600" dirty="0" smtClean="0"/>
              <a:t>Recognizes providers </a:t>
            </a:r>
            <a:r>
              <a:rPr lang="en-US" sz="2600" dirty="0"/>
              <a:t>who </a:t>
            </a:r>
            <a:r>
              <a:rPr lang="en-US" sz="2600" dirty="0" smtClean="0"/>
              <a:t>meet best practices in 5 goal areas</a:t>
            </a:r>
            <a:endParaRPr lang="en-US" sz="2600" dirty="0"/>
          </a:p>
          <a:p>
            <a:pPr marL="0" indent="0">
              <a:buFont typeface="Wingdings" pitchFamily="2" charset="2"/>
              <a:buNone/>
              <a:defRPr/>
            </a:pP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228600" y="2193925"/>
            <a:ext cx="3200400" cy="2173288"/>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solidFill>
                  <a:schemeClr val="accent4">
                    <a:lumMod val="75000"/>
                  </a:schemeClr>
                </a:solidFill>
              </a:rPr>
              <a:t>5 Let’s Move! Child Care Goals</a:t>
            </a:r>
            <a:endParaRPr lang="en-US" dirty="0"/>
          </a:p>
        </p:txBody>
      </p:sp>
      <p:sp>
        <p:nvSpPr>
          <p:cNvPr id="5" name="Rectangle 4"/>
          <p:cNvSpPr/>
          <p:nvPr/>
        </p:nvSpPr>
        <p:spPr>
          <a:xfrm>
            <a:off x="2286000" y="1676400"/>
            <a:ext cx="4381500" cy="584200"/>
          </a:xfrm>
          <a:prstGeom prst="rect">
            <a:avLst/>
          </a:prstGeom>
        </p:spPr>
        <p:txBody>
          <a:bodyPr>
            <a:spAutoFit/>
          </a:bodyPr>
          <a:lstStyle/>
          <a:p>
            <a:pPr algn="ctr" fontAlgn="auto">
              <a:spcBef>
                <a:spcPts val="0"/>
              </a:spcBef>
              <a:spcAft>
                <a:spcPts val="0"/>
              </a:spcAft>
              <a:defRPr/>
            </a:pPr>
            <a:r>
              <a:rPr lang="en-US" sz="3200" b="1" dirty="0">
                <a:solidFill>
                  <a:schemeClr val="accent4">
                    <a:lumMod val="75000"/>
                  </a:schemeClr>
                </a:solidFill>
                <a:latin typeface="+mn-lt"/>
              </a:rPr>
              <a:t>1     Physical Activity</a:t>
            </a:r>
            <a:endParaRPr lang="en-US" sz="3200" dirty="0">
              <a:solidFill>
                <a:schemeClr val="accent4">
                  <a:lumMod val="75000"/>
                </a:schemeClr>
              </a:solidFill>
              <a:latin typeface="+mn-lt"/>
            </a:endParaRPr>
          </a:p>
        </p:txBody>
      </p:sp>
      <p:sp>
        <p:nvSpPr>
          <p:cNvPr id="7" name="Rectangle 6"/>
          <p:cNvSpPr/>
          <p:nvPr/>
        </p:nvSpPr>
        <p:spPr>
          <a:xfrm>
            <a:off x="2286000" y="2686050"/>
            <a:ext cx="4381500" cy="584200"/>
          </a:xfrm>
          <a:prstGeom prst="rect">
            <a:avLst/>
          </a:prstGeom>
        </p:spPr>
        <p:txBody>
          <a:bodyPr>
            <a:spAutoFit/>
          </a:bodyPr>
          <a:lstStyle/>
          <a:p>
            <a:pPr algn="ctr" fontAlgn="auto">
              <a:spcBef>
                <a:spcPts val="0"/>
              </a:spcBef>
              <a:spcAft>
                <a:spcPts val="0"/>
              </a:spcAft>
              <a:defRPr/>
            </a:pPr>
            <a:r>
              <a:rPr lang="en-US" sz="3200" b="1" dirty="0">
                <a:solidFill>
                  <a:schemeClr val="accent4">
                    <a:lumMod val="75000"/>
                  </a:schemeClr>
                </a:solidFill>
                <a:latin typeface="+mn-lt"/>
              </a:rPr>
              <a:t>2      Screen Time</a:t>
            </a:r>
            <a:endParaRPr lang="en-US" sz="3200" dirty="0">
              <a:solidFill>
                <a:schemeClr val="accent4">
                  <a:lumMod val="75000"/>
                </a:schemeClr>
              </a:solidFill>
              <a:latin typeface="+mn-lt"/>
            </a:endParaRPr>
          </a:p>
        </p:txBody>
      </p:sp>
      <p:sp>
        <p:nvSpPr>
          <p:cNvPr id="8" name="Rectangle 7"/>
          <p:cNvSpPr/>
          <p:nvPr/>
        </p:nvSpPr>
        <p:spPr>
          <a:xfrm>
            <a:off x="2286000" y="3695700"/>
            <a:ext cx="4381500" cy="584200"/>
          </a:xfrm>
          <a:prstGeom prst="rect">
            <a:avLst/>
          </a:prstGeom>
        </p:spPr>
        <p:txBody>
          <a:bodyPr>
            <a:spAutoFit/>
          </a:bodyPr>
          <a:lstStyle/>
          <a:p>
            <a:pPr algn="ctr" fontAlgn="auto">
              <a:spcBef>
                <a:spcPts val="0"/>
              </a:spcBef>
              <a:spcAft>
                <a:spcPts val="0"/>
              </a:spcAft>
              <a:defRPr/>
            </a:pPr>
            <a:r>
              <a:rPr lang="en-US" sz="3200" b="1" dirty="0">
                <a:solidFill>
                  <a:schemeClr val="accent4">
                    <a:lumMod val="75000"/>
                  </a:schemeClr>
                </a:solidFill>
                <a:latin typeface="+mn-lt"/>
              </a:rPr>
              <a:t>3      Food</a:t>
            </a:r>
            <a:endParaRPr lang="en-US" sz="3200" dirty="0">
              <a:solidFill>
                <a:schemeClr val="accent4">
                  <a:lumMod val="75000"/>
                </a:schemeClr>
              </a:solidFill>
              <a:latin typeface="+mn-lt"/>
            </a:endParaRPr>
          </a:p>
        </p:txBody>
      </p:sp>
      <p:sp>
        <p:nvSpPr>
          <p:cNvPr id="9" name="Rectangle 8"/>
          <p:cNvSpPr/>
          <p:nvPr/>
        </p:nvSpPr>
        <p:spPr>
          <a:xfrm>
            <a:off x="2286000" y="4705350"/>
            <a:ext cx="4381500" cy="584200"/>
          </a:xfrm>
          <a:prstGeom prst="rect">
            <a:avLst/>
          </a:prstGeom>
        </p:spPr>
        <p:txBody>
          <a:bodyPr>
            <a:spAutoFit/>
          </a:bodyPr>
          <a:lstStyle/>
          <a:p>
            <a:pPr algn="ctr" fontAlgn="auto">
              <a:spcBef>
                <a:spcPts val="0"/>
              </a:spcBef>
              <a:spcAft>
                <a:spcPts val="0"/>
              </a:spcAft>
              <a:defRPr/>
            </a:pPr>
            <a:r>
              <a:rPr lang="en-US" sz="3200" b="1" dirty="0">
                <a:solidFill>
                  <a:schemeClr val="accent4">
                    <a:lumMod val="75000"/>
                  </a:schemeClr>
                </a:solidFill>
                <a:latin typeface="+mn-lt"/>
              </a:rPr>
              <a:t>4      Beverages</a:t>
            </a:r>
            <a:endParaRPr lang="en-US" sz="3200" dirty="0">
              <a:solidFill>
                <a:schemeClr val="accent4">
                  <a:lumMod val="75000"/>
                </a:schemeClr>
              </a:solidFill>
              <a:latin typeface="+mn-lt"/>
            </a:endParaRPr>
          </a:p>
        </p:txBody>
      </p:sp>
      <p:sp>
        <p:nvSpPr>
          <p:cNvPr id="10" name="Rectangle 9"/>
          <p:cNvSpPr/>
          <p:nvPr/>
        </p:nvSpPr>
        <p:spPr>
          <a:xfrm>
            <a:off x="2286000" y="5715000"/>
            <a:ext cx="4381500" cy="584200"/>
          </a:xfrm>
          <a:prstGeom prst="rect">
            <a:avLst/>
          </a:prstGeom>
        </p:spPr>
        <p:txBody>
          <a:bodyPr>
            <a:spAutoFit/>
          </a:bodyPr>
          <a:lstStyle/>
          <a:p>
            <a:pPr algn="ctr" fontAlgn="auto">
              <a:spcBef>
                <a:spcPts val="0"/>
              </a:spcBef>
              <a:spcAft>
                <a:spcPts val="0"/>
              </a:spcAft>
              <a:defRPr/>
            </a:pPr>
            <a:r>
              <a:rPr lang="en-US" sz="3200" b="1" dirty="0">
                <a:solidFill>
                  <a:schemeClr val="accent4">
                    <a:lumMod val="75000"/>
                  </a:schemeClr>
                </a:solidFill>
                <a:latin typeface="+mn-lt"/>
              </a:rPr>
              <a:t>5      Infant Feeding</a:t>
            </a:r>
            <a:endParaRPr lang="en-US" sz="3200" dirty="0">
              <a:solidFill>
                <a:schemeClr val="accent4">
                  <a:lumMod val="75000"/>
                </a:schemeClr>
              </a:solidFill>
              <a:latin typeface="+mn-lt"/>
            </a:endParaRPr>
          </a:p>
        </p:txBody>
      </p:sp>
      <p:pic>
        <p:nvPicPr>
          <p:cNvPr id="30728" name="Picture 2" descr="http://healthykidshealthyfuture.org/welcome/_jcr_content/center-column-parsys/textimage_5/image.img.png/1308940615591.png"/>
          <p:cNvPicPr>
            <a:picLocks noChangeAspect="1" noChangeArrowheads="1"/>
          </p:cNvPicPr>
          <p:nvPr/>
        </p:nvPicPr>
        <p:blipFill>
          <a:blip r:embed="rId3" r:link="rId4" cstate="print"/>
          <a:srcRect l="47501" b="45000"/>
          <a:stretch>
            <a:fillRect/>
          </a:stretch>
        </p:blipFill>
        <p:spPr bwMode="auto">
          <a:xfrm>
            <a:off x="3181350" y="5819775"/>
            <a:ext cx="400050" cy="419100"/>
          </a:xfrm>
          <a:prstGeom prst="rect">
            <a:avLst/>
          </a:prstGeom>
          <a:noFill/>
          <a:ln w="9525">
            <a:noFill/>
            <a:miter lim="800000"/>
            <a:headEnd/>
            <a:tailEnd/>
          </a:ln>
        </p:spPr>
      </p:pic>
      <p:pic>
        <p:nvPicPr>
          <p:cNvPr id="30729" name="Picture 3" descr="http://healthykidshealthyfuture.org/welcome/_jcr_content/center-column-parsys/textimage_4/image.img.png/1307372960835.png"/>
          <p:cNvPicPr>
            <a:picLocks noChangeAspect="1" noChangeArrowheads="1"/>
          </p:cNvPicPr>
          <p:nvPr/>
        </p:nvPicPr>
        <p:blipFill>
          <a:blip r:embed="rId5" r:link="rId6" cstate="print"/>
          <a:srcRect l="53751" b="26909"/>
          <a:stretch>
            <a:fillRect/>
          </a:stretch>
        </p:blipFill>
        <p:spPr bwMode="auto">
          <a:xfrm>
            <a:off x="3533775" y="4800600"/>
            <a:ext cx="352425" cy="384175"/>
          </a:xfrm>
          <a:prstGeom prst="rect">
            <a:avLst/>
          </a:prstGeom>
          <a:noFill/>
          <a:ln w="9525">
            <a:noFill/>
            <a:miter lim="800000"/>
            <a:headEnd/>
            <a:tailEnd/>
          </a:ln>
        </p:spPr>
      </p:pic>
      <p:pic>
        <p:nvPicPr>
          <p:cNvPr id="30730" name="Picture 4" descr="http://healthykidshealthyfuture.org/welcome/_jcr_content/center-column-parsys/textimage_10/image.img.png/1307542453084.png"/>
          <p:cNvPicPr>
            <a:picLocks noChangeAspect="1" noChangeArrowheads="1"/>
          </p:cNvPicPr>
          <p:nvPr/>
        </p:nvPicPr>
        <p:blipFill>
          <a:blip r:embed="rId7" r:link="rId8" cstate="print"/>
          <a:srcRect l="53751"/>
          <a:stretch>
            <a:fillRect/>
          </a:stretch>
        </p:blipFill>
        <p:spPr bwMode="auto">
          <a:xfrm>
            <a:off x="3990975" y="3767138"/>
            <a:ext cx="352425" cy="381000"/>
          </a:xfrm>
          <a:prstGeom prst="rect">
            <a:avLst/>
          </a:prstGeom>
          <a:noFill/>
          <a:ln w="9525">
            <a:noFill/>
            <a:miter lim="800000"/>
            <a:headEnd/>
            <a:tailEnd/>
          </a:ln>
        </p:spPr>
      </p:pic>
      <p:pic>
        <p:nvPicPr>
          <p:cNvPr id="30731" name="Picture 5" descr="http://healthykidshealthyfuture.org/welcome/_jcr_content/center-column-parsys/textimage_2/image.img.png/1307548051017.png"/>
          <p:cNvPicPr>
            <a:picLocks noChangeAspect="1" noChangeArrowheads="1"/>
          </p:cNvPicPr>
          <p:nvPr/>
        </p:nvPicPr>
        <p:blipFill>
          <a:blip r:embed="rId9" r:link="rId10" cstate="print"/>
          <a:srcRect l="47501" b="50583"/>
          <a:stretch>
            <a:fillRect/>
          </a:stretch>
        </p:blipFill>
        <p:spPr bwMode="auto">
          <a:xfrm>
            <a:off x="3409950" y="2824163"/>
            <a:ext cx="400050" cy="376237"/>
          </a:xfrm>
          <a:prstGeom prst="rect">
            <a:avLst/>
          </a:prstGeom>
          <a:noFill/>
          <a:ln w="9525">
            <a:noFill/>
            <a:miter lim="800000"/>
            <a:headEnd/>
            <a:tailEnd/>
          </a:ln>
        </p:spPr>
      </p:pic>
      <p:pic>
        <p:nvPicPr>
          <p:cNvPr id="30732" name="Picture 6" descr="http://healthykidshealthyfuture.org/welcome/_jcr_content/center-column-parsys/textimage_1/image.img.png/1307372913966.png"/>
          <p:cNvPicPr>
            <a:picLocks noChangeAspect="1" noChangeArrowheads="1"/>
          </p:cNvPicPr>
          <p:nvPr/>
        </p:nvPicPr>
        <p:blipFill>
          <a:blip r:embed="rId11" r:link="rId12" cstate="print"/>
          <a:srcRect l="43750"/>
          <a:stretch>
            <a:fillRect/>
          </a:stretch>
        </p:blipFill>
        <p:spPr bwMode="auto">
          <a:xfrm>
            <a:off x="2924175" y="1747838"/>
            <a:ext cx="428625" cy="381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4">
                    <a:lumMod val="75000"/>
                  </a:schemeClr>
                </a:solidFill>
              </a:rPr>
              <a:t>Physical Activity Best Practices</a:t>
            </a:r>
            <a:endParaRPr lang="en-US" dirty="0"/>
          </a:p>
        </p:txBody>
      </p:sp>
      <p:sp>
        <p:nvSpPr>
          <p:cNvPr id="6" name="Content Placeholder 5"/>
          <p:cNvSpPr>
            <a:spLocks noGrp="1"/>
          </p:cNvSpPr>
          <p:nvPr>
            <p:ph sz="quarter" idx="1"/>
          </p:nvPr>
        </p:nvSpPr>
        <p:spPr>
          <a:xfrm>
            <a:off x="609600" y="1752600"/>
            <a:ext cx="8001000" cy="4572000"/>
          </a:xfrm>
        </p:spPr>
        <p:txBody>
          <a:bodyPr/>
          <a:lstStyle/>
          <a:p>
            <a:pPr>
              <a:defRPr/>
            </a:pPr>
            <a:r>
              <a:rPr lang="en-US" sz="2200" b="1" dirty="0"/>
              <a:t>Infants:</a:t>
            </a:r>
            <a:r>
              <a:rPr lang="en-US" sz="2200" dirty="0"/>
              <a:t>  </a:t>
            </a:r>
            <a:r>
              <a:rPr lang="en-US" sz="2200" dirty="0" smtClean="0"/>
              <a:t>Short </a:t>
            </a:r>
            <a:r>
              <a:rPr lang="en-US" sz="2200" dirty="0"/>
              <a:t>supervised periods of tummy time several times each </a:t>
            </a:r>
            <a:r>
              <a:rPr lang="en-US" sz="2200" dirty="0" smtClean="0"/>
              <a:t>day</a:t>
            </a:r>
            <a:br>
              <a:rPr lang="en-US" sz="2200" dirty="0" smtClean="0"/>
            </a:br>
            <a:endParaRPr lang="en-US" sz="2200" dirty="0"/>
          </a:p>
          <a:p>
            <a:pPr>
              <a:defRPr/>
            </a:pPr>
            <a:r>
              <a:rPr lang="en-US" sz="2200" b="1" dirty="0" smtClean="0"/>
              <a:t>Toddlers &amp; Preschoolers:</a:t>
            </a:r>
            <a:r>
              <a:rPr lang="en-US" sz="2200" dirty="0" smtClean="0"/>
              <a:t>  Active </a:t>
            </a:r>
            <a:r>
              <a:rPr lang="en-US" sz="2200" dirty="0"/>
              <a:t>play time every day, both indoor and outdoor </a:t>
            </a:r>
            <a:endParaRPr lang="en-US" sz="2200" b="1" dirty="0" smtClean="0"/>
          </a:p>
          <a:p>
            <a:pPr lvl="1">
              <a:defRPr/>
            </a:pPr>
            <a:r>
              <a:rPr lang="en-US" sz="1900" b="1" dirty="0" smtClean="0"/>
              <a:t>Toddlers</a:t>
            </a:r>
            <a:r>
              <a:rPr lang="en-US" sz="1900" b="1" dirty="0"/>
              <a:t>:</a:t>
            </a:r>
            <a:r>
              <a:rPr lang="en-US" sz="1900" dirty="0"/>
              <a:t>  60 – 90 minutes or more </a:t>
            </a:r>
            <a:r>
              <a:rPr lang="en-US" sz="1900" dirty="0" smtClean="0"/>
              <a:t/>
            </a:r>
            <a:br>
              <a:rPr lang="en-US" sz="1900" dirty="0" smtClean="0"/>
            </a:br>
            <a:r>
              <a:rPr lang="en-US" sz="1900" dirty="0" smtClean="0"/>
              <a:t>(</a:t>
            </a:r>
            <a:r>
              <a:rPr lang="en-US" sz="1900" dirty="0"/>
              <a:t>for half-day programs, </a:t>
            </a:r>
            <a:r>
              <a:rPr lang="en-US" sz="1900" dirty="0" smtClean="0"/>
              <a:t>30 </a:t>
            </a:r>
            <a:r>
              <a:rPr lang="en-US" sz="1900" dirty="0"/>
              <a:t>minutes or </a:t>
            </a:r>
            <a:r>
              <a:rPr lang="en-US" sz="1900" dirty="0" smtClean="0"/>
              <a:t>more)</a:t>
            </a:r>
            <a:endParaRPr lang="en-US" sz="1900" dirty="0"/>
          </a:p>
          <a:p>
            <a:pPr lvl="1">
              <a:defRPr/>
            </a:pPr>
            <a:r>
              <a:rPr lang="en-US" sz="1900" b="1" dirty="0" smtClean="0"/>
              <a:t>Preschoolers:</a:t>
            </a:r>
            <a:r>
              <a:rPr lang="en-US" sz="1900" dirty="0" smtClean="0"/>
              <a:t> 120 </a:t>
            </a:r>
            <a:r>
              <a:rPr lang="en-US" sz="1900" dirty="0"/>
              <a:t>minutes </a:t>
            </a:r>
            <a:r>
              <a:rPr lang="en-US" sz="1900" dirty="0" smtClean="0"/>
              <a:t>or more </a:t>
            </a:r>
            <a:br>
              <a:rPr lang="en-US" sz="1900" dirty="0" smtClean="0"/>
            </a:br>
            <a:r>
              <a:rPr lang="en-US" sz="1900" dirty="0" smtClean="0"/>
              <a:t>(</a:t>
            </a:r>
            <a:r>
              <a:rPr lang="en-US" sz="1900" dirty="0"/>
              <a:t>for half-day </a:t>
            </a:r>
            <a:r>
              <a:rPr lang="en-US" sz="1900" dirty="0" smtClean="0"/>
              <a:t>programs, 60 minutes or more)</a:t>
            </a:r>
            <a:endParaRPr lang="en-US" sz="1900" dirty="0"/>
          </a:p>
          <a:p>
            <a:pPr marL="0" indent="0">
              <a:buFont typeface="Wingdings" pitchFamily="2" charset="2"/>
              <a:buNone/>
              <a:defRPr/>
            </a:pPr>
            <a:endParaRPr lang="en-US" sz="2200" dirty="0"/>
          </a:p>
        </p:txBody>
      </p:sp>
      <p:pic>
        <p:nvPicPr>
          <p:cNvPr id="31748" name="Picture 6" descr="http://healthykidshealthyfuture.org/welcome/_jcr_content/center-column-parsys/textimage_1/image.img.png/1307372913966.png"/>
          <p:cNvPicPr>
            <a:picLocks noChangeAspect="1" noChangeArrowheads="1"/>
          </p:cNvPicPr>
          <p:nvPr/>
        </p:nvPicPr>
        <p:blipFill>
          <a:blip r:embed="rId3" r:link="rId4" cstate="print"/>
          <a:srcRect l="43750"/>
          <a:stretch>
            <a:fillRect/>
          </a:stretch>
        </p:blipFill>
        <p:spPr bwMode="auto">
          <a:xfrm>
            <a:off x="1588" y="457200"/>
            <a:ext cx="628650" cy="558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4">
                    <a:lumMod val="75000"/>
                  </a:schemeClr>
                </a:solidFill>
              </a:rPr>
              <a:t>Screen Time Best Practices</a:t>
            </a:r>
            <a:endParaRPr lang="en-US" dirty="0"/>
          </a:p>
        </p:txBody>
      </p:sp>
      <p:sp>
        <p:nvSpPr>
          <p:cNvPr id="6" name="Content Placeholder 5"/>
          <p:cNvSpPr>
            <a:spLocks noGrp="1"/>
          </p:cNvSpPr>
          <p:nvPr>
            <p:ph sz="quarter" idx="1"/>
          </p:nvPr>
        </p:nvSpPr>
        <p:spPr>
          <a:xfrm>
            <a:off x="609600" y="1676400"/>
            <a:ext cx="8001000" cy="4572000"/>
          </a:xfrm>
        </p:spPr>
        <p:txBody>
          <a:bodyPr/>
          <a:lstStyle/>
          <a:p>
            <a:pPr fontAlgn="auto">
              <a:spcBef>
                <a:spcPts val="0"/>
              </a:spcBef>
              <a:spcAft>
                <a:spcPts val="0"/>
              </a:spcAft>
              <a:buFont typeface="Wingdings" pitchFamily="2" charset="2"/>
              <a:buChar char="q"/>
              <a:defRPr/>
            </a:pPr>
            <a:r>
              <a:rPr lang="en-US" sz="2400" b="1" dirty="0" smtClean="0"/>
              <a:t>Infants:  </a:t>
            </a:r>
            <a:r>
              <a:rPr lang="en-US" sz="2400" dirty="0" smtClean="0"/>
              <a:t>No screen time</a:t>
            </a:r>
            <a:endParaRPr lang="en-US" sz="2400" b="1" dirty="0" smtClean="0"/>
          </a:p>
          <a:p>
            <a:pPr fontAlgn="auto">
              <a:spcBef>
                <a:spcPts val="0"/>
              </a:spcBef>
              <a:spcAft>
                <a:spcPts val="0"/>
              </a:spcAft>
              <a:buFont typeface="Wingdings" pitchFamily="2" charset="2"/>
              <a:buChar char="q"/>
              <a:defRPr/>
            </a:pPr>
            <a:r>
              <a:rPr lang="en-US" sz="2400" b="1" dirty="0" smtClean="0"/>
              <a:t>Toddlers: </a:t>
            </a:r>
            <a:r>
              <a:rPr lang="en-US" sz="2400" dirty="0" smtClean="0"/>
              <a:t>No more than 3 – 4 times per year, or never</a:t>
            </a:r>
          </a:p>
          <a:p>
            <a:pPr fontAlgn="auto">
              <a:spcBef>
                <a:spcPts val="0"/>
              </a:spcBef>
              <a:spcAft>
                <a:spcPts val="0"/>
              </a:spcAft>
              <a:buFont typeface="Wingdings" pitchFamily="2" charset="2"/>
              <a:buChar char="q"/>
              <a:defRPr/>
            </a:pPr>
            <a:r>
              <a:rPr lang="en-US" sz="2400" b="1" dirty="0" smtClean="0"/>
              <a:t>Preschoolers: </a:t>
            </a:r>
            <a:r>
              <a:rPr lang="en-US" sz="2400" dirty="0" smtClean="0"/>
              <a:t> </a:t>
            </a:r>
          </a:p>
          <a:p>
            <a:pPr lvl="1" fontAlgn="auto">
              <a:spcBef>
                <a:spcPts val="0"/>
              </a:spcBef>
              <a:spcAft>
                <a:spcPts val="0"/>
              </a:spcAft>
              <a:buFont typeface="Wingdings" pitchFamily="2" charset="2"/>
              <a:buChar char="q"/>
              <a:defRPr/>
            </a:pPr>
            <a:r>
              <a:rPr lang="en-US" sz="2100" dirty="0" smtClean="0"/>
              <a:t>Only for educational or physical activity purposes</a:t>
            </a:r>
          </a:p>
          <a:p>
            <a:pPr lvl="1" fontAlgn="auto">
              <a:spcBef>
                <a:spcPts val="0"/>
              </a:spcBef>
              <a:spcAft>
                <a:spcPts val="0"/>
              </a:spcAft>
              <a:buFont typeface="Wingdings" pitchFamily="2" charset="2"/>
              <a:buChar char="q"/>
              <a:defRPr/>
            </a:pPr>
            <a:r>
              <a:rPr lang="en-US" sz="2100" dirty="0" smtClean="0"/>
              <a:t>No more than 30 minutes per week or never, while in your care</a:t>
            </a:r>
          </a:p>
          <a:p>
            <a:pPr lvl="1" fontAlgn="auto">
              <a:spcBef>
                <a:spcPts val="0"/>
              </a:spcBef>
              <a:spcAft>
                <a:spcPts val="0"/>
              </a:spcAft>
              <a:buFont typeface="Wingdings" pitchFamily="2" charset="2"/>
              <a:buChar char="q"/>
              <a:defRPr/>
            </a:pPr>
            <a:r>
              <a:rPr lang="en-US" sz="2100" dirty="0" smtClean="0"/>
              <a:t>Work with families to ensure no more than 1 - 2 hours per day</a:t>
            </a:r>
            <a:br>
              <a:rPr lang="en-US" sz="2100" dirty="0" smtClean="0"/>
            </a:br>
            <a:endParaRPr lang="en-US" sz="2100" dirty="0" smtClean="0"/>
          </a:p>
          <a:p>
            <a:pPr fontAlgn="auto">
              <a:spcBef>
                <a:spcPts val="0"/>
              </a:spcBef>
              <a:spcAft>
                <a:spcPts val="0"/>
              </a:spcAft>
              <a:buFont typeface="Wingdings" pitchFamily="2" charset="2"/>
              <a:buChar char="q"/>
              <a:defRPr/>
            </a:pPr>
            <a:r>
              <a:rPr lang="en-US" sz="2400" dirty="0" smtClean="0"/>
              <a:t>Provide screen time reduction and/or media literacy </a:t>
            </a:r>
            <a:r>
              <a:rPr lang="en-US" sz="2400" b="1" dirty="0" smtClean="0"/>
              <a:t>education</a:t>
            </a:r>
            <a:r>
              <a:rPr lang="en-US" sz="2400" dirty="0" smtClean="0"/>
              <a:t> to parents at least twice a year, </a:t>
            </a:r>
          </a:p>
          <a:p>
            <a:pPr lvl="1" fontAlgn="auto">
              <a:spcBef>
                <a:spcPts val="0"/>
              </a:spcBef>
              <a:spcAft>
                <a:spcPts val="0"/>
              </a:spcAft>
              <a:buFont typeface="Wingdings" pitchFamily="2" charset="2"/>
              <a:buChar char="q"/>
              <a:defRPr/>
            </a:pPr>
            <a:r>
              <a:rPr lang="en-US" sz="2100" dirty="0" smtClean="0"/>
              <a:t>e.g. special programs, newsletters, or information sheets</a:t>
            </a:r>
            <a:endParaRPr lang="en-US" sz="2100" dirty="0"/>
          </a:p>
          <a:p>
            <a:pPr marL="0" indent="0" fontAlgn="auto">
              <a:spcBef>
                <a:spcPts val="0"/>
              </a:spcBef>
              <a:spcAft>
                <a:spcPts val="0"/>
              </a:spcAft>
              <a:buFont typeface="Wingdings" pitchFamily="2" charset="2"/>
              <a:buNone/>
              <a:defRPr/>
            </a:pPr>
            <a:endParaRPr lang="en-US" sz="2400" dirty="0">
              <a:solidFill>
                <a:schemeClr val="accent4">
                  <a:lumMod val="75000"/>
                </a:schemeClr>
              </a:solidFill>
            </a:endParaRPr>
          </a:p>
          <a:p>
            <a:pPr>
              <a:defRPr/>
            </a:pPr>
            <a:endParaRPr lang="en-US" sz="2200" dirty="0"/>
          </a:p>
        </p:txBody>
      </p:sp>
      <p:pic>
        <p:nvPicPr>
          <p:cNvPr id="32772" name="Picture 5" descr="http://healthykidshealthyfuture.org/welcome/_jcr_content/center-column-parsys/textimage_2/image.img.png/1307548051017.png"/>
          <p:cNvPicPr>
            <a:picLocks noChangeAspect="1" noChangeArrowheads="1"/>
          </p:cNvPicPr>
          <p:nvPr/>
        </p:nvPicPr>
        <p:blipFill>
          <a:blip r:embed="rId3" r:link="rId4" cstate="print"/>
          <a:srcRect l="47501" b="50583"/>
          <a:stretch>
            <a:fillRect/>
          </a:stretch>
        </p:blipFill>
        <p:spPr bwMode="auto">
          <a:xfrm>
            <a:off x="76200" y="488950"/>
            <a:ext cx="533400" cy="501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Learning Objectives</a:t>
            </a:r>
          </a:p>
        </p:txBody>
      </p:sp>
      <p:sp>
        <p:nvSpPr>
          <p:cNvPr id="6" name="Content Placeholder 5"/>
          <p:cNvSpPr>
            <a:spLocks noGrp="1"/>
          </p:cNvSpPr>
          <p:nvPr>
            <p:ph sz="quarter" idx="1"/>
          </p:nvPr>
        </p:nvSpPr>
        <p:spPr>
          <a:xfrm>
            <a:off x="609600" y="1752600"/>
            <a:ext cx="8001000" cy="4572000"/>
          </a:xfrm>
        </p:spPr>
        <p:txBody>
          <a:bodyPr/>
          <a:lstStyle/>
          <a:p>
            <a:pPr marL="514350" indent="-514350">
              <a:spcBef>
                <a:spcPts val="1200"/>
              </a:spcBef>
              <a:spcAft>
                <a:spcPts val="1200"/>
              </a:spcAft>
              <a:buFont typeface="+mj-lt"/>
              <a:buAutoNum type="arabicParenR"/>
              <a:defRPr/>
            </a:pPr>
            <a:r>
              <a:rPr lang="en-US" sz="2400" dirty="0" smtClean="0"/>
              <a:t>Understand </a:t>
            </a:r>
            <a:r>
              <a:rPr lang="en-US" sz="2400" dirty="0"/>
              <a:t>the basics about childhood obesity prevention and why you play an important role </a:t>
            </a:r>
          </a:p>
          <a:p>
            <a:pPr marL="514350" indent="-514350">
              <a:spcBef>
                <a:spcPts val="1200"/>
              </a:spcBef>
              <a:spcAft>
                <a:spcPts val="1200"/>
              </a:spcAft>
              <a:buFont typeface="Wingdings" pitchFamily="2" charset="2"/>
              <a:buAutoNum type="arabicParenR"/>
              <a:defRPr/>
            </a:pPr>
            <a:r>
              <a:rPr lang="en-US" sz="2400" dirty="0"/>
              <a:t>Find out how to participate in the Let’s Move! Child Care initiative to get kids off to a healthy </a:t>
            </a:r>
            <a:r>
              <a:rPr lang="en-US" sz="2400" dirty="0" smtClean="0"/>
              <a:t>start and be recognized for your efforts</a:t>
            </a:r>
            <a:endParaRPr lang="en-US" sz="2400" dirty="0"/>
          </a:p>
          <a:p>
            <a:pPr marL="514350" indent="-514350">
              <a:spcBef>
                <a:spcPts val="1200"/>
              </a:spcBef>
              <a:spcAft>
                <a:spcPts val="1200"/>
              </a:spcAft>
              <a:buFont typeface="Wingdings" pitchFamily="2" charset="2"/>
              <a:buAutoNum type="arabicParenR"/>
              <a:defRPr/>
            </a:pPr>
            <a:r>
              <a:rPr lang="en-US" sz="2400" dirty="0" smtClean="0"/>
              <a:t>Learn </a:t>
            </a:r>
            <a:r>
              <a:rPr lang="en-US" sz="2400" dirty="0"/>
              <a:t>about the resources and tips available on the Let’s Move! Child Care website: </a:t>
            </a:r>
            <a:r>
              <a:rPr lang="en-US" sz="2400" dirty="0" smtClean="0">
                <a:hlinkClick r:id="rId3"/>
              </a:rPr>
              <a:t>www.HealthyKidsHealthyFuture.org</a:t>
            </a:r>
            <a:r>
              <a:rPr lang="en-US" sz="2400" dirty="0" smtClean="0"/>
              <a:t>  </a:t>
            </a:r>
            <a:endParaRPr lang="en-US" sz="2400" dirty="0"/>
          </a:p>
          <a:p>
            <a:pPr>
              <a:spcAft>
                <a:spcPts val="1200"/>
              </a:spcAft>
              <a:defRPr/>
            </a:pPr>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Food Best Practices </a:t>
            </a:r>
          </a:p>
        </p:txBody>
      </p:sp>
      <p:sp>
        <p:nvSpPr>
          <p:cNvPr id="3" name="Content Placeholder 2"/>
          <p:cNvSpPr>
            <a:spLocks noGrp="1"/>
          </p:cNvSpPr>
          <p:nvPr>
            <p:ph sz="quarter" idx="1"/>
          </p:nvPr>
        </p:nvSpPr>
        <p:spPr>
          <a:xfrm>
            <a:off x="609600" y="1676400"/>
            <a:ext cx="8077200" cy="4572000"/>
          </a:xfrm>
        </p:spPr>
        <p:txBody>
          <a:bodyPr/>
          <a:lstStyle/>
          <a:p>
            <a:pPr>
              <a:defRPr/>
            </a:pPr>
            <a:r>
              <a:rPr lang="en-US" sz="2400" b="1" dirty="0"/>
              <a:t>T</a:t>
            </a:r>
            <a:r>
              <a:rPr lang="en-US" sz="2400" b="1" dirty="0" smtClean="0"/>
              <a:t>oddlers </a:t>
            </a:r>
            <a:r>
              <a:rPr lang="en-US" sz="2400" b="1" dirty="0"/>
              <a:t>and preschoolers </a:t>
            </a:r>
            <a:endParaRPr lang="en-US" sz="2400" b="1" dirty="0" smtClean="0"/>
          </a:p>
          <a:p>
            <a:pPr lvl="1">
              <a:defRPr/>
            </a:pPr>
            <a:r>
              <a:rPr lang="en-US" sz="2200" dirty="0" smtClean="0"/>
              <a:t>Serve</a:t>
            </a:r>
            <a:r>
              <a:rPr lang="en-US" sz="2200" b="1" dirty="0" smtClean="0"/>
              <a:t> </a:t>
            </a:r>
            <a:r>
              <a:rPr lang="en-US" sz="2200" dirty="0" smtClean="0"/>
              <a:t>a </a:t>
            </a:r>
            <a:r>
              <a:rPr lang="en-US" sz="2200" b="1" dirty="0"/>
              <a:t>fruit and/or a vegetable </a:t>
            </a:r>
            <a:r>
              <a:rPr lang="en-US" sz="2200" dirty="0"/>
              <a:t>at every meal (Juice doesn’t count as fruit, and French fries, </a:t>
            </a:r>
            <a:r>
              <a:rPr lang="en-US" sz="2200" dirty="0" smtClean="0"/>
              <a:t>tater </a:t>
            </a:r>
            <a:r>
              <a:rPr lang="en-US" sz="2200" dirty="0"/>
              <a:t>tots, and hash browns don’t count as vegetables</a:t>
            </a:r>
            <a:r>
              <a:rPr lang="en-US" sz="2200" dirty="0" smtClean="0"/>
              <a:t>!)</a:t>
            </a:r>
          </a:p>
          <a:p>
            <a:pPr lvl="1">
              <a:defRPr/>
            </a:pPr>
            <a:r>
              <a:rPr lang="en-US" sz="2200" dirty="0" smtClean="0"/>
              <a:t>Limit </a:t>
            </a:r>
            <a:r>
              <a:rPr lang="en-US" sz="2200" b="1" dirty="0"/>
              <a:t>fried </a:t>
            </a:r>
            <a:r>
              <a:rPr lang="en-US" sz="2200" b="1" dirty="0" smtClean="0"/>
              <a:t>and </a:t>
            </a:r>
            <a:r>
              <a:rPr lang="en-US" sz="2200" b="1" dirty="0"/>
              <a:t>pre-fried </a:t>
            </a:r>
            <a:r>
              <a:rPr lang="en-US" sz="2200" b="1" dirty="0" smtClean="0"/>
              <a:t>foods </a:t>
            </a:r>
            <a:br>
              <a:rPr lang="en-US" sz="2200" b="1" dirty="0" smtClean="0"/>
            </a:br>
            <a:r>
              <a:rPr lang="en-US" sz="2200" dirty="0" smtClean="0"/>
              <a:t>French </a:t>
            </a:r>
            <a:r>
              <a:rPr lang="en-US" sz="2200" dirty="0"/>
              <a:t>fries, </a:t>
            </a:r>
            <a:r>
              <a:rPr lang="en-US" sz="2200" dirty="0" smtClean="0"/>
              <a:t>tater </a:t>
            </a:r>
            <a:r>
              <a:rPr lang="en-US" sz="2200" dirty="0"/>
              <a:t>tots, hash browns, potato chips, </a:t>
            </a:r>
            <a:r>
              <a:rPr lang="en-US" sz="2200" dirty="0" smtClean="0"/>
              <a:t>frozen </a:t>
            </a:r>
            <a:r>
              <a:rPr lang="en-US" sz="2200" dirty="0"/>
              <a:t>and breaded meats or fish </a:t>
            </a:r>
            <a:r>
              <a:rPr lang="en-US" sz="2200" dirty="0" smtClean="0"/>
              <a:t>to no </a:t>
            </a:r>
            <a:r>
              <a:rPr lang="en-US" sz="2200" dirty="0"/>
              <a:t>more than once a </a:t>
            </a:r>
            <a:r>
              <a:rPr lang="en-US" sz="2200" dirty="0" smtClean="0"/>
              <a:t>month</a:t>
            </a:r>
            <a:br>
              <a:rPr lang="en-US" sz="2200" dirty="0" smtClean="0"/>
            </a:br>
            <a:endParaRPr lang="en-US" sz="2200" dirty="0" smtClean="0"/>
          </a:p>
          <a:p>
            <a:pPr>
              <a:defRPr/>
            </a:pPr>
            <a:r>
              <a:rPr lang="en-US" sz="2400" b="1" dirty="0" smtClean="0"/>
              <a:t>Preschoolers</a:t>
            </a:r>
            <a:r>
              <a:rPr lang="en-US" sz="2400" dirty="0" smtClean="0"/>
              <a:t>: Serve </a:t>
            </a:r>
            <a:r>
              <a:rPr lang="en-US" sz="2400" dirty="0"/>
              <a:t>all meals </a:t>
            </a:r>
            <a:r>
              <a:rPr lang="en-US" sz="2400" b="1" dirty="0" smtClean="0"/>
              <a:t>family </a:t>
            </a:r>
            <a:r>
              <a:rPr lang="en-US" sz="2400" b="1" dirty="0"/>
              <a:t>style </a:t>
            </a:r>
            <a:r>
              <a:rPr lang="en-US" sz="2400" dirty="0"/>
              <a:t>so that children are encouraged to serve themselves with limited help</a:t>
            </a:r>
            <a:r>
              <a:rPr lang="en-US" sz="2400" dirty="0" smtClean="0"/>
              <a:t>.</a:t>
            </a:r>
            <a:endParaRPr lang="en-US" sz="2400" dirty="0"/>
          </a:p>
          <a:p>
            <a:pPr marL="0" indent="0">
              <a:buFont typeface="Wingdings" pitchFamily="2" charset="2"/>
              <a:buNone/>
              <a:defRPr/>
            </a:pPr>
            <a:endParaRPr lang="en-US" dirty="0"/>
          </a:p>
        </p:txBody>
      </p:sp>
      <p:pic>
        <p:nvPicPr>
          <p:cNvPr id="33796" name="Picture 4" descr="http://healthykidshealthyfuture.org/welcome/_jcr_content/center-column-parsys/textimage_10/image.img.png/1307542453084.png"/>
          <p:cNvPicPr>
            <a:picLocks noChangeAspect="1" noChangeArrowheads="1"/>
          </p:cNvPicPr>
          <p:nvPr/>
        </p:nvPicPr>
        <p:blipFill>
          <a:blip r:embed="rId3" r:link="rId4" cstate="print"/>
          <a:srcRect l="53751"/>
          <a:stretch>
            <a:fillRect/>
          </a:stretch>
        </p:blipFill>
        <p:spPr bwMode="auto">
          <a:xfrm>
            <a:off x="152400" y="527050"/>
            <a:ext cx="428625" cy="463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Beverages Best Practices </a:t>
            </a:r>
          </a:p>
        </p:txBody>
      </p:sp>
      <p:sp>
        <p:nvSpPr>
          <p:cNvPr id="3" name="Content Placeholder 2"/>
          <p:cNvSpPr>
            <a:spLocks noGrp="1"/>
          </p:cNvSpPr>
          <p:nvPr>
            <p:ph sz="quarter" idx="1"/>
          </p:nvPr>
        </p:nvSpPr>
        <p:spPr>
          <a:xfrm>
            <a:off x="609600" y="1752600"/>
            <a:ext cx="8077200" cy="4572000"/>
          </a:xfrm>
        </p:spPr>
        <p:txBody>
          <a:bodyPr/>
          <a:lstStyle/>
          <a:p>
            <a:pPr>
              <a:spcAft>
                <a:spcPts val="1200"/>
              </a:spcAft>
              <a:defRPr/>
            </a:pPr>
            <a:r>
              <a:rPr lang="en-US" sz="2400" b="1" dirty="0" smtClean="0"/>
              <a:t>Water</a:t>
            </a:r>
            <a:r>
              <a:rPr lang="en-US" sz="2400" dirty="0" smtClean="0"/>
              <a:t>: Visible and available inside and outside for self-serve</a:t>
            </a:r>
          </a:p>
          <a:p>
            <a:pPr>
              <a:spcAft>
                <a:spcPts val="1200"/>
              </a:spcAft>
              <a:defRPr/>
            </a:pPr>
            <a:r>
              <a:rPr lang="en-US" sz="2400" b="1" dirty="0" smtClean="0"/>
              <a:t>Fruit juice</a:t>
            </a:r>
            <a:r>
              <a:rPr lang="en-US" sz="2400" dirty="0" smtClean="0"/>
              <a:t>: Only100%; limited to no more than 4 – 6 oz. per day per child and encourage parents to support this limit</a:t>
            </a:r>
          </a:p>
          <a:p>
            <a:pPr>
              <a:spcAft>
                <a:spcPts val="1200"/>
              </a:spcAft>
              <a:defRPr/>
            </a:pPr>
            <a:r>
              <a:rPr lang="en-US" sz="2400" b="1" dirty="0" smtClean="0"/>
              <a:t>Sugary Drinks</a:t>
            </a:r>
            <a:r>
              <a:rPr lang="en-US" sz="2400" dirty="0" smtClean="0"/>
              <a:t>: Never </a:t>
            </a:r>
            <a:br>
              <a:rPr lang="en-US" sz="2400" dirty="0" smtClean="0"/>
            </a:br>
            <a:r>
              <a:rPr lang="en-US" sz="2400" dirty="0" smtClean="0"/>
              <a:t>(includes fruit drinks, sports drinks, sweet tea, and soda)</a:t>
            </a:r>
          </a:p>
          <a:p>
            <a:pPr>
              <a:spcAft>
                <a:spcPts val="1200"/>
              </a:spcAft>
              <a:defRPr/>
            </a:pPr>
            <a:r>
              <a:rPr lang="en-US" sz="2400" b="1" dirty="0" smtClean="0"/>
              <a:t>Milk</a:t>
            </a:r>
            <a:r>
              <a:rPr lang="en-US" sz="2400" dirty="0" smtClean="0"/>
              <a:t>: Serve only 1% or </a:t>
            </a:r>
            <a:r>
              <a:rPr lang="en-US" sz="2400" dirty="0"/>
              <a:t>non-fat (skim</a:t>
            </a:r>
            <a:r>
              <a:rPr lang="en-US" sz="2400" dirty="0" smtClean="0"/>
              <a:t>) milk to children 2 years and older </a:t>
            </a:r>
            <a:br>
              <a:rPr lang="en-US" sz="2400" dirty="0" smtClean="0"/>
            </a:br>
            <a:r>
              <a:rPr lang="en-US" sz="2400" dirty="0" smtClean="0"/>
              <a:t>(unless otherwise directed by the child’s health provider)</a:t>
            </a:r>
            <a:endParaRPr lang="en-US" sz="2400" dirty="0"/>
          </a:p>
          <a:p>
            <a:pPr marL="0" indent="0">
              <a:buFont typeface="Wingdings" pitchFamily="2" charset="2"/>
              <a:buNone/>
              <a:defRPr/>
            </a:pPr>
            <a:endParaRPr lang="en-US" sz="2400" dirty="0"/>
          </a:p>
          <a:p>
            <a:pPr marL="0" indent="0">
              <a:buFont typeface="Wingdings" pitchFamily="2" charset="2"/>
              <a:buNone/>
              <a:defRPr/>
            </a:pPr>
            <a:endParaRPr lang="en-US" dirty="0"/>
          </a:p>
        </p:txBody>
      </p:sp>
      <p:pic>
        <p:nvPicPr>
          <p:cNvPr id="34820" name="Picture 4" descr="http://healthykidshealthyfuture.org/welcome/_jcr_content/center-column-parsys/textimage_10/image.img.png/1307542453084.png"/>
          <p:cNvPicPr>
            <a:picLocks noChangeAspect="1" noChangeArrowheads="1"/>
          </p:cNvPicPr>
          <p:nvPr/>
        </p:nvPicPr>
        <p:blipFill>
          <a:blip r:embed="rId3" r:link="rId4" cstate="print"/>
          <a:srcRect l="53751"/>
          <a:stretch>
            <a:fillRect/>
          </a:stretch>
        </p:blipFill>
        <p:spPr bwMode="auto">
          <a:xfrm>
            <a:off x="152400" y="527050"/>
            <a:ext cx="428625" cy="463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752600"/>
            <a:ext cx="4038600" cy="4572000"/>
          </a:xfrm>
        </p:spPr>
        <p:txBody>
          <a:bodyPr/>
          <a:lstStyle/>
          <a:p>
            <a:pPr marL="0" indent="0" fontAlgn="auto">
              <a:spcBef>
                <a:spcPts val="600"/>
              </a:spcBef>
              <a:spcAft>
                <a:spcPts val="1200"/>
              </a:spcAft>
              <a:buFont typeface="Wingdings" pitchFamily="2" charset="2"/>
              <a:buNone/>
              <a:defRPr/>
            </a:pPr>
            <a:r>
              <a:rPr lang="en-US" sz="2800" dirty="0" smtClean="0"/>
              <a:t>Have a private room for moms to breastfeed or pump </a:t>
            </a:r>
          </a:p>
          <a:p>
            <a:pPr fontAlgn="auto">
              <a:spcBef>
                <a:spcPts val="600"/>
              </a:spcBef>
              <a:spcAft>
                <a:spcPts val="1200"/>
              </a:spcAft>
              <a:defRPr/>
            </a:pPr>
            <a:r>
              <a:rPr lang="en-US" sz="2800" dirty="0" smtClean="0"/>
              <a:t>other than a bathroom</a:t>
            </a:r>
          </a:p>
          <a:p>
            <a:pPr fontAlgn="auto">
              <a:spcBef>
                <a:spcPts val="600"/>
              </a:spcBef>
              <a:spcAft>
                <a:spcPts val="1200"/>
              </a:spcAft>
              <a:defRPr/>
            </a:pPr>
            <a:r>
              <a:rPr lang="en-US" sz="2800" dirty="0" smtClean="0"/>
              <a:t>appropriate seating and privacy</a:t>
            </a:r>
          </a:p>
          <a:p>
            <a:pPr marL="0" indent="0" fontAlgn="auto">
              <a:spcBef>
                <a:spcPts val="600"/>
              </a:spcBef>
              <a:spcAft>
                <a:spcPts val="1200"/>
              </a:spcAft>
              <a:buFont typeface="Wingdings" pitchFamily="2" charset="2"/>
              <a:buNone/>
              <a:defRPr/>
            </a:pPr>
            <a:endParaRPr lang="en-US" sz="2800" dirty="0"/>
          </a:p>
        </p:txBody>
      </p:sp>
      <p:pic>
        <p:nvPicPr>
          <p:cNvPr id="35843" name="Picture 2" descr="http://healthykidshealthyfuture.org/welcome/_jcr_content/center-column-parsys/textimage_5/image.img.png/1308940615591.png"/>
          <p:cNvPicPr>
            <a:picLocks noChangeAspect="1" noChangeArrowheads="1"/>
          </p:cNvPicPr>
          <p:nvPr/>
        </p:nvPicPr>
        <p:blipFill>
          <a:blip r:embed="rId3" r:link="rId4" cstate="print"/>
          <a:srcRect l="47501" b="45000"/>
          <a:stretch>
            <a:fillRect/>
          </a:stretch>
        </p:blipFill>
        <p:spPr bwMode="auto">
          <a:xfrm>
            <a:off x="7938" y="457200"/>
            <a:ext cx="609600" cy="638175"/>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4953000" y="2514600"/>
            <a:ext cx="3249613" cy="2265363"/>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35845" name="Content Placeholder 2"/>
          <p:cNvSpPr txBox="1">
            <a:spLocks/>
          </p:cNvSpPr>
          <p:nvPr/>
        </p:nvSpPr>
        <p:spPr bwMode="auto">
          <a:xfrm>
            <a:off x="723900" y="5334000"/>
            <a:ext cx="7478713" cy="1066800"/>
          </a:xfrm>
          <a:prstGeom prst="rect">
            <a:avLst/>
          </a:prstGeom>
          <a:noFill/>
          <a:ln w="9525">
            <a:solidFill>
              <a:srgbClr val="FF0000"/>
            </a:solidFill>
            <a:miter lim="800000"/>
            <a:headEnd/>
            <a:tailEnd/>
          </a:ln>
        </p:spPr>
        <p:txBody>
          <a:bodyPr/>
          <a:lstStyle/>
          <a:p>
            <a:pPr eaLnBrk="0" hangingPunct="0">
              <a:spcBef>
                <a:spcPts val="600"/>
              </a:spcBef>
              <a:spcAft>
                <a:spcPts val="1200"/>
              </a:spcAft>
              <a:buClr>
                <a:schemeClr val="accent2"/>
              </a:buClr>
              <a:buSzPct val="60000"/>
              <a:buFont typeface="Wingdings" pitchFamily="2" charset="2"/>
              <a:buNone/>
            </a:pPr>
            <a:r>
              <a:rPr lang="en-US" sz="2800">
                <a:latin typeface="Tw Cen MT"/>
              </a:rPr>
              <a:t>Have the space available for mothers who want privacy.</a:t>
            </a:r>
          </a:p>
        </p:txBody>
      </p:sp>
      <p:sp>
        <p:nvSpPr>
          <p:cNvPr id="35846" name="Title 1"/>
          <p:cNvSpPr>
            <a:spLocks noGrp="1"/>
          </p:cNvSpPr>
          <p:nvPr>
            <p:ph type="title"/>
          </p:nvPr>
        </p:nvSpPr>
        <p:spPr/>
        <p:txBody>
          <a:bodyPr/>
          <a:lstStyle/>
          <a:p>
            <a:r>
              <a:rPr lang="en-US" smtClean="0"/>
              <a:t>Infant Feeding Best Practice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sz="quarter" idx="1"/>
          </p:nvPr>
        </p:nvSpPr>
        <p:spPr>
          <a:xfrm>
            <a:off x="609600" y="1600200"/>
            <a:ext cx="8077200" cy="4572000"/>
          </a:xfrm>
        </p:spPr>
        <p:txBody>
          <a:bodyPr/>
          <a:lstStyle/>
          <a:p>
            <a:pPr marL="0" indent="0">
              <a:buFont typeface="Wingdings" pitchFamily="2" charset="2"/>
              <a:buNone/>
            </a:pPr>
            <a:endParaRPr lang="en-US" smtClean="0"/>
          </a:p>
          <a:p>
            <a:pPr marL="0" indent="0">
              <a:buFont typeface="Wingdings" pitchFamily="2" charset="2"/>
              <a:buNone/>
            </a:pPr>
            <a:endParaRPr lang="en-US" smtClean="0"/>
          </a:p>
        </p:txBody>
      </p:sp>
      <p:pic>
        <p:nvPicPr>
          <p:cNvPr id="36867" name="Picture 2"/>
          <p:cNvPicPr>
            <a:picLocks noChangeAspect="1" noChangeArrowheads="1"/>
          </p:cNvPicPr>
          <p:nvPr/>
        </p:nvPicPr>
        <p:blipFill>
          <a:blip r:embed="rId3" cstate="print"/>
          <a:srcRect/>
          <a:stretch>
            <a:fillRect/>
          </a:stretch>
        </p:blipFill>
        <p:spPr bwMode="auto">
          <a:xfrm>
            <a:off x="1714500" y="1981200"/>
            <a:ext cx="5715000" cy="3562350"/>
          </a:xfrm>
          <a:prstGeom prst="rect">
            <a:avLst/>
          </a:prstGeom>
          <a:noFill/>
          <a:ln w="9525">
            <a:noFill/>
            <a:miter lim="800000"/>
            <a:headEnd/>
            <a:tailEnd/>
          </a:ln>
        </p:spPr>
      </p:pic>
      <p:sp>
        <p:nvSpPr>
          <p:cNvPr id="5" name="Title 1"/>
          <p:cNvSpPr>
            <a:spLocks noGrp="1"/>
          </p:cNvSpPr>
          <p:nvPr>
            <p:ph type="title"/>
          </p:nvPr>
        </p:nvSpPr>
        <p:spPr/>
        <p:txBody>
          <a:bodyPr/>
          <a:lstStyle/>
          <a:p>
            <a:pPr algn="ctr">
              <a:defRPr/>
            </a:pPr>
            <a:r>
              <a:rPr lang="en-US" sz="3600" dirty="0" smtClean="0">
                <a:solidFill>
                  <a:schemeClr val="accent4">
                    <a:lumMod val="75000"/>
                  </a:schemeClr>
                </a:solidFill>
                <a:hlinkClick r:id="rId4"/>
              </a:rPr>
              <a:t>Making Health Easier: </a:t>
            </a:r>
            <a:br>
              <a:rPr lang="en-US" sz="3600" dirty="0" smtClean="0">
                <a:solidFill>
                  <a:schemeClr val="accent4">
                    <a:lumMod val="75000"/>
                  </a:schemeClr>
                </a:solidFill>
                <a:hlinkClick r:id="rId4"/>
              </a:rPr>
            </a:br>
            <a:r>
              <a:rPr lang="en-US" sz="3600" dirty="0" smtClean="0">
                <a:solidFill>
                  <a:schemeClr val="accent4">
                    <a:lumMod val="75000"/>
                  </a:schemeClr>
                </a:solidFill>
                <a:hlinkClick r:id="rId4"/>
              </a:rPr>
              <a:t>Healthy Changes Start in Preschool</a:t>
            </a:r>
            <a:endParaRPr lang="en-US" sz="36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09600" y="1752600"/>
            <a:ext cx="8305800" cy="4572000"/>
          </a:xfrm>
        </p:spPr>
        <p:txBody>
          <a:bodyPr/>
          <a:lstStyle/>
          <a:p>
            <a:pPr marL="457200" indent="-457200" eaLnBrk="1" fontAlgn="auto" hangingPunct="1">
              <a:spcBef>
                <a:spcPts val="1200"/>
              </a:spcBef>
              <a:buSzPct val="150000"/>
              <a:buFont typeface="+mj-lt"/>
              <a:buAutoNum type="arabicPeriod"/>
              <a:defRPr/>
            </a:pPr>
            <a:r>
              <a:rPr lang="en-US" sz="2400" b="1" dirty="0">
                <a:solidFill>
                  <a:schemeClr val="accent4">
                    <a:lumMod val="75000"/>
                  </a:schemeClr>
                </a:solidFill>
                <a:cs typeface="Calibri" pitchFamily="34" charset="0"/>
              </a:rPr>
              <a:t>Sign up online </a:t>
            </a:r>
            <a:r>
              <a:rPr lang="en-US" sz="2400" dirty="0">
                <a:solidFill>
                  <a:schemeClr val="accent4">
                    <a:lumMod val="75000"/>
                  </a:schemeClr>
                </a:solidFill>
                <a:cs typeface="Calibri" pitchFamily="34" charset="0"/>
              </a:rPr>
              <a:t>at </a:t>
            </a:r>
            <a:r>
              <a:rPr lang="en-US" sz="2400" dirty="0">
                <a:solidFill>
                  <a:schemeClr val="accent2"/>
                </a:solidFill>
                <a:cs typeface="Calibri" pitchFamily="34" charset="0"/>
                <a:hlinkClick r:id="rId3"/>
              </a:rPr>
              <a:t>www.HealthyKidsHealthyFuture.org</a:t>
            </a:r>
            <a:r>
              <a:rPr lang="en-US" sz="2400" b="1" dirty="0">
                <a:solidFill>
                  <a:schemeClr val="accent2"/>
                </a:solidFill>
                <a:cs typeface="Calibri" pitchFamily="34" charset="0"/>
              </a:rPr>
              <a:t> </a:t>
            </a:r>
            <a:endParaRPr lang="en-US" sz="2400" b="1" dirty="0" smtClean="0">
              <a:solidFill>
                <a:schemeClr val="accent2"/>
              </a:solidFill>
              <a:cs typeface="Calibri" pitchFamily="34" charset="0"/>
            </a:endParaRPr>
          </a:p>
          <a:p>
            <a:pPr marL="457200" indent="-457200" eaLnBrk="1" fontAlgn="auto" hangingPunct="1">
              <a:spcBef>
                <a:spcPts val="1200"/>
              </a:spcBef>
              <a:buSzPct val="150000"/>
              <a:buFont typeface="+mj-lt"/>
              <a:buAutoNum type="arabicPeriod"/>
              <a:defRPr/>
            </a:pPr>
            <a:r>
              <a:rPr lang="en-US" sz="2400" b="1" dirty="0" smtClean="0">
                <a:solidFill>
                  <a:schemeClr val="accent4">
                    <a:lumMod val="75000"/>
                  </a:schemeClr>
                </a:solidFill>
                <a:cs typeface="Calibri" pitchFamily="34" charset="0"/>
              </a:rPr>
              <a:t>Take </a:t>
            </a:r>
            <a:r>
              <a:rPr lang="en-US" sz="2400" b="1" dirty="0">
                <a:solidFill>
                  <a:schemeClr val="accent4">
                    <a:lumMod val="75000"/>
                  </a:schemeClr>
                </a:solidFill>
                <a:cs typeface="Calibri" pitchFamily="34" charset="0"/>
              </a:rPr>
              <a:t>the Checklist Quiz </a:t>
            </a:r>
            <a:r>
              <a:rPr lang="en-US" sz="2400" dirty="0">
                <a:solidFill>
                  <a:schemeClr val="accent4">
                    <a:lumMod val="75000"/>
                  </a:schemeClr>
                </a:solidFill>
                <a:cs typeface="Calibri" pitchFamily="34" charset="0"/>
              </a:rPr>
              <a:t>to see how you are doing on the </a:t>
            </a:r>
            <a:r>
              <a:rPr lang="en-US" sz="2400" dirty="0" smtClean="0">
                <a:solidFill>
                  <a:schemeClr val="accent4">
                    <a:lumMod val="75000"/>
                  </a:schemeClr>
                </a:solidFill>
                <a:cs typeface="Calibri" pitchFamily="34" charset="0"/>
              </a:rPr>
              <a:t>5 Let’s Move! Child Care </a:t>
            </a:r>
            <a:r>
              <a:rPr lang="en-US" sz="2400" dirty="0">
                <a:solidFill>
                  <a:schemeClr val="accent4">
                    <a:lumMod val="75000"/>
                  </a:schemeClr>
                </a:solidFill>
                <a:cs typeface="Calibri" pitchFamily="34" charset="0"/>
              </a:rPr>
              <a:t>goals</a:t>
            </a:r>
          </a:p>
          <a:p>
            <a:pPr marL="457200" indent="-457200" eaLnBrk="1" fontAlgn="auto" hangingPunct="1">
              <a:spcBef>
                <a:spcPts val="1200"/>
              </a:spcBef>
              <a:buSzPct val="150000"/>
              <a:buFont typeface="+mj-lt"/>
              <a:buAutoNum type="arabicPeriod"/>
              <a:defRPr/>
            </a:pPr>
            <a:r>
              <a:rPr lang="en-US" sz="2400" b="1" dirty="0">
                <a:solidFill>
                  <a:schemeClr val="accent4">
                    <a:lumMod val="75000"/>
                  </a:schemeClr>
                </a:solidFill>
                <a:cs typeface="Calibri" pitchFamily="34" charset="0"/>
              </a:rPr>
              <a:t>Build an Action Plan </a:t>
            </a:r>
            <a:r>
              <a:rPr lang="en-US" sz="2400" dirty="0">
                <a:solidFill>
                  <a:schemeClr val="accent4">
                    <a:lumMod val="75000"/>
                  </a:schemeClr>
                </a:solidFill>
                <a:cs typeface="Calibri" pitchFamily="34" charset="0"/>
              </a:rPr>
              <a:t>to reach the goals</a:t>
            </a:r>
            <a:endParaRPr lang="en-US" sz="2400" b="1" dirty="0">
              <a:solidFill>
                <a:schemeClr val="accent4">
                  <a:lumMod val="75000"/>
                </a:schemeClr>
              </a:solidFill>
              <a:cs typeface="Calibri" pitchFamily="34" charset="0"/>
            </a:endParaRPr>
          </a:p>
          <a:p>
            <a:pPr marL="457200" indent="-457200" eaLnBrk="1" fontAlgn="auto" hangingPunct="1">
              <a:spcBef>
                <a:spcPts val="1200"/>
              </a:spcBef>
              <a:buSzPct val="150000"/>
              <a:buFont typeface="+mj-lt"/>
              <a:buAutoNum type="arabicPeriod"/>
              <a:defRPr/>
            </a:pPr>
            <a:r>
              <a:rPr lang="en-US" sz="2400" b="1" dirty="0">
                <a:solidFill>
                  <a:schemeClr val="accent4">
                    <a:lumMod val="75000"/>
                  </a:schemeClr>
                </a:solidFill>
                <a:cs typeface="Calibri" pitchFamily="34" charset="0"/>
              </a:rPr>
              <a:t>Use the free online resources </a:t>
            </a:r>
            <a:r>
              <a:rPr lang="en-US" sz="2400" dirty="0" smtClean="0">
                <a:solidFill>
                  <a:schemeClr val="accent4">
                    <a:lumMod val="75000"/>
                  </a:schemeClr>
                </a:solidFill>
                <a:cs typeface="Calibri" pitchFamily="34" charset="0"/>
              </a:rPr>
              <a:t>to help implement your action steps</a:t>
            </a:r>
          </a:p>
          <a:p>
            <a:pPr marL="457200" indent="-457200" eaLnBrk="1" fontAlgn="auto" hangingPunct="1">
              <a:spcBef>
                <a:spcPts val="1200"/>
              </a:spcBef>
              <a:buSzPct val="150000"/>
              <a:buFont typeface="+mj-lt"/>
              <a:buAutoNum type="arabicPeriod"/>
              <a:defRPr/>
            </a:pPr>
            <a:r>
              <a:rPr lang="en-US" sz="2400" b="1" dirty="0" smtClean="0">
                <a:solidFill>
                  <a:schemeClr val="accent4">
                    <a:lumMod val="75000"/>
                  </a:schemeClr>
                </a:solidFill>
                <a:cs typeface="Calibri" pitchFamily="34" charset="0"/>
              </a:rPr>
              <a:t>Retake the Checklist Quiz </a:t>
            </a:r>
            <a:r>
              <a:rPr lang="en-US" sz="2400" dirty="0" smtClean="0">
                <a:solidFill>
                  <a:schemeClr val="accent4">
                    <a:lumMod val="75000"/>
                  </a:schemeClr>
                </a:solidFill>
                <a:cs typeface="Calibri" pitchFamily="34" charset="0"/>
              </a:rPr>
              <a:t>once you meet the goals </a:t>
            </a:r>
          </a:p>
          <a:p>
            <a:pPr marL="457200" indent="-457200" eaLnBrk="1" fontAlgn="auto" hangingPunct="1">
              <a:spcBef>
                <a:spcPts val="1200"/>
              </a:spcBef>
              <a:buSzPct val="150000"/>
              <a:buFont typeface="+mj-lt"/>
              <a:buAutoNum type="arabicPeriod"/>
              <a:defRPr/>
            </a:pPr>
            <a:r>
              <a:rPr lang="en-US" sz="2400" b="1" dirty="0" smtClean="0">
                <a:solidFill>
                  <a:schemeClr val="accent4">
                    <a:lumMod val="75000"/>
                  </a:schemeClr>
                </a:solidFill>
                <a:cs typeface="Calibri" pitchFamily="34" charset="0"/>
              </a:rPr>
              <a:t>Share </a:t>
            </a:r>
            <a:r>
              <a:rPr lang="en-US" sz="2400" b="1" dirty="0">
                <a:solidFill>
                  <a:schemeClr val="accent4">
                    <a:lumMod val="75000"/>
                  </a:schemeClr>
                </a:solidFill>
                <a:cs typeface="Calibri" pitchFamily="34" charset="0"/>
              </a:rPr>
              <a:t>your success story</a:t>
            </a:r>
          </a:p>
          <a:p>
            <a:pPr marL="0" indent="0">
              <a:buFont typeface="Wingdings" pitchFamily="2" charset="2"/>
              <a:buNone/>
              <a:defRPr/>
            </a:pPr>
            <a:endParaRPr lang="en-US" sz="2400" dirty="0" smtClean="0"/>
          </a:p>
        </p:txBody>
      </p:sp>
      <p:sp>
        <p:nvSpPr>
          <p:cNvPr id="37891" name="Title 1"/>
          <p:cNvSpPr>
            <a:spLocks noGrp="1"/>
          </p:cNvSpPr>
          <p:nvPr>
            <p:ph type="title"/>
          </p:nvPr>
        </p:nvSpPr>
        <p:spPr/>
        <p:txBody>
          <a:bodyPr/>
          <a:lstStyle/>
          <a:p>
            <a:r>
              <a:rPr lang="en-US" smtClean="0"/>
              <a:t>LMCC Steps to Success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7845425" cy="990600"/>
          </a:xfrm>
        </p:spPr>
        <p:txBody>
          <a:bodyPr/>
          <a:lstStyle/>
          <a:p>
            <a:r>
              <a:rPr lang="en-US" smtClean="0"/>
              <a:t>Checklist Quiz: Part 1</a:t>
            </a:r>
          </a:p>
        </p:txBody>
      </p:sp>
      <p:sp>
        <p:nvSpPr>
          <p:cNvPr id="39939" name="Content Placeholder 2"/>
          <p:cNvSpPr>
            <a:spLocks noGrp="1"/>
          </p:cNvSpPr>
          <p:nvPr>
            <p:ph sz="quarter" idx="1"/>
          </p:nvPr>
        </p:nvSpPr>
        <p:spPr>
          <a:xfrm>
            <a:off x="612775" y="1600200"/>
            <a:ext cx="8153400" cy="4495800"/>
          </a:xfrm>
        </p:spPr>
        <p:txBody>
          <a:bodyPr/>
          <a:lstStyle/>
          <a:p>
            <a:pPr marL="0" indent="0">
              <a:buFont typeface="Wingdings" pitchFamily="2" charset="2"/>
              <a:buNone/>
            </a:pPr>
            <a:r>
              <a:rPr lang="en-US" smtClean="0"/>
              <a:t>Answer questions to see which best practices you are meeting and which goals you need to work on</a:t>
            </a:r>
          </a:p>
          <a:p>
            <a:pPr marL="0" indent="0">
              <a:buFont typeface="Wingdings" pitchFamily="2" charset="2"/>
              <a:buNone/>
            </a:pPr>
            <a:endParaRPr lang="en-US" smtClean="0"/>
          </a:p>
          <a:p>
            <a:pPr marL="0" indent="0">
              <a:buFont typeface="Wingdings" pitchFamily="2" charset="2"/>
              <a:buNone/>
            </a:pPr>
            <a:endParaRPr lang="en-US" smtClean="0"/>
          </a:p>
        </p:txBody>
      </p:sp>
      <p:pic>
        <p:nvPicPr>
          <p:cNvPr id="39940" name="Picture 3"/>
          <p:cNvPicPr>
            <a:picLocks noChangeAspect="1" noChangeArrowheads="1"/>
          </p:cNvPicPr>
          <p:nvPr/>
        </p:nvPicPr>
        <p:blipFill>
          <a:blip r:embed="rId3" cstate="print"/>
          <a:srcRect/>
          <a:stretch>
            <a:fillRect/>
          </a:stretch>
        </p:blipFill>
        <p:spPr bwMode="auto">
          <a:xfrm>
            <a:off x="457200" y="2590800"/>
            <a:ext cx="8229600" cy="4229100"/>
          </a:xfrm>
          <a:prstGeom prst="rect">
            <a:avLst/>
          </a:prstGeom>
          <a:noFill/>
          <a:ln w="9525">
            <a:noFill/>
            <a:miter lim="800000"/>
            <a:headEnd/>
            <a:tailEnd/>
          </a:ln>
        </p:spPr>
      </p:pic>
      <p:sp>
        <p:nvSpPr>
          <p:cNvPr id="8" name="Oval 7"/>
          <p:cNvSpPr/>
          <p:nvPr/>
        </p:nvSpPr>
        <p:spPr>
          <a:xfrm>
            <a:off x="7391400" y="2590800"/>
            <a:ext cx="1439863" cy="1066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4716463" y="2819400"/>
            <a:ext cx="2827337" cy="400050"/>
          </a:xfrm>
          <a:prstGeom prst="rect">
            <a:avLst/>
          </a:prstGeom>
          <a:noFill/>
          <a:ln w="9525">
            <a:noFill/>
            <a:miter lim="800000"/>
            <a:headEnd/>
            <a:tailEnd/>
          </a:ln>
        </p:spPr>
        <p:txBody>
          <a:bodyPr>
            <a:spAutoFit/>
          </a:bodyPr>
          <a:lstStyle/>
          <a:p>
            <a:pPr>
              <a:defRPr/>
            </a:pPr>
            <a:r>
              <a:rPr lang="en-US" sz="2000" dirty="0">
                <a:solidFill>
                  <a:srgbClr val="FF0000"/>
                </a:solidFill>
                <a:latin typeface="+mn-lt"/>
              </a:rPr>
              <a:t>Available in Spanish too!</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sz="half" idx="1"/>
          </p:nvPr>
        </p:nvSpPr>
        <p:spPr>
          <a:xfrm>
            <a:off x="609600" y="1676400"/>
            <a:ext cx="8229600" cy="5181600"/>
          </a:xfrm>
        </p:spPr>
        <p:txBody>
          <a:bodyPr>
            <a:normAutofit/>
          </a:bodyPr>
          <a:lstStyle/>
          <a:p>
            <a:pPr marL="0" indent="0">
              <a:spcBef>
                <a:spcPts val="1200"/>
              </a:spcBef>
              <a:spcAft>
                <a:spcPts val="1200"/>
              </a:spcAft>
              <a:buFont typeface="Wingdings" pitchFamily="2" charset="2"/>
              <a:buNone/>
              <a:defRPr/>
            </a:pPr>
            <a:r>
              <a:rPr lang="en-US" sz="2800" dirty="0" smtClean="0">
                <a:solidFill>
                  <a:schemeClr val="tx1">
                    <a:lumMod val="75000"/>
                  </a:schemeClr>
                </a:solidFill>
              </a:rPr>
              <a:t>Build your action plan</a:t>
            </a:r>
          </a:p>
          <a:p>
            <a:pPr>
              <a:spcBef>
                <a:spcPts val="1200"/>
              </a:spcBef>
              <a:spcAft>
                <a:spcPts val="1200"/>
              </a:spcAft>
              <a:defRPr/>
            </a:pPr>
            <a:r>
              <a:rPr lang="en-US" sz="2800" dirty="0" smtClean="0">
                <a:solidFill>
                  <a:schemeClr val="tx1">
                    <a:lumMod val="75000"/>
                  </a:schemeClr>
                </a:solidFill>
              </a:rPr>
              <a:t>Action </a:t>
            </a:r>
            <a:r>
              <a:rPr lang="en-US" sz="2800" dirty="0">
                <a:solidFill>
                  <a:schemeClr val="tx1">
                    <a:lumMod val="75000"/>
                  </a:schemeClr>
                </a:solidFill>
              </a:rPr>
              <a:t>Planning is an important step </a:t>
            </a:r>
            <a:r>
              <a:rPr lang="en-US" sz="2800" dirty="0" smtClean="0">
                <a:solidFill>
                  <a:schemeClr val="tx1">
                    <a:lumMod val="75000"/>
                  </a:schemeClr>
                </a:solidFill>
              </a:rPr>
              <a:t>to help you make changes.</a:t>
            </a:r>
            <a:endParaRPr lang="en-US" sz="2800" dirty="0">
              <a:solidFill>
                <a:schemeClr val="tx1">
                  <a:lumMod val="75000"/>
                </a:schemeClr>
              </a:solidFill>
            </a:endParaRPr>
          </a:p>
          <a:p>
            <a:pPr>
              <a:spcBef>
                <a:spcPts val="1200"/>
              </a:spcBef>
              <a:spcAft>
                <a:spcPts val="1200"/>
              </a:spcAft>
              <a:defRPr/>
            </a:pPr>
            <a:r>
              <a:rPr lang="en-US" sz="2800" dirty="0">
                <a:cs typeface="Calibri" pitchFamily="34" charset="0"/>
              </a:rPr>
              <a:t>You choose your </a:t>
            </a:r>
            <a:r>
              <a:rPr lang="en-US" sz="2800" dirty="0" smtClean="0">
                <a:cs typeface="Calibri" pitchFamily="34" charset="0"/>
              </a:rPr>
              <a:t>priorities—start </a:t>
            </a:r>
            <a:r>
              <a:rPr lang="en-US" sz="2800" dirty="0">
                <a:cs typeface="Calibri" pitchFamily="34" charset="0"/>
              </a:rPr>
              <a:t>with whatever is going to be </a:t>
            </a:r>
            <a:r>
              <a:rPr lang="en-US" sz="2800" dirty="0" smtClean="0">
                <a:cs typeface="Calibri" pitchFamily="34" charset="0"/>
              </a:rPr>
              <a:t>easiest, then </a:t>
            </a:r>
            <a:r>
              <a:rPr lang="en-US" sz="2800" dirty="0">
                <a:cs typeface="Calibri" pitchFamily="34" charset="0"/>
              </a:rPr>
              <a:t>build on your </a:t>
            </a:r>
            <a:r>
              <a:rPr lang="en-US" sz="2800" dirty="0" smtClean="0">
                <a:cs typeface="Calibri" pitchFamily="34" charset="0"/>
              </a:rPr>
              <a:t>success.</a:t>
            </a:r>
            <a:endParaRPr lang="en-US" sz="2800" dirty="0">
              <a:cs typeface="Calibri" pitchFamily="34" charset="0"/>
            </a:endParaRPr>
          </a:p>
          <a:p>
            <a:pPr>
              <a:spcBef>
                <a:spcPts val="1200"/>
              </a:spcBef>
              <a:spcAft>
                <a:spcPts val="1200"/>
              </a:spcAft>
              <a:defRPr/>
            </a:pPr>
            <a:r>
              <a:rPr lang="en-US" sz="2800" dirty="0" smtClean="0">
                <a:solidFill>
                  <a:schemeClr val="tx1">
                    <a:lumMod val="75000"/>
                  </a:schemeClr>
                </a:solidFill>
              </a:rPr>
              <a:t>Be ready to create individual action steps.</a:t>
            </a:r>
          </a:p>
          <a:p>
            <a:pPr>
              <a:spcBef>
                <a:spcPts val="1200"/>
              </a:spcBef>
              <a:spcAft>
                <a:spcPts val="1200"/>
              </a:spcAft>
              <a:defRPr/>
            </a:pPr>
            <a:r>
              <a:rPr lang="en-US" sz="2800" dirty="0" smtClean="0">
                <a:solidFill>
                  <a:schemeClr val="tx1">
                    <a:lumMod val="75000"/>
                  </a:schemeClr>
                </a:solidFill>
              </a:rPr>
              <a:t>Sample action plans are available.</a:t>
            </a:r>
            <a:endParaRPr lang="en-US" sz="2800" dirty="0">
              <a:solidFill>
                <a:schemeClr val="tx1">
                  <a:lumMod val="75000"/>
                </a:schemeClr>
              </a:solidFill>
            </a:endParaRPr>
          </a:p>
        </p:txBody>
      </p:sp>
      <p:sp>
        <p:nvSpPr>
          <p:cNvPr id="40963" name="Title 1"/>
          <p:cNvSpPr>
            <a:spLocks noGrp="1"/>
          </p:cNvSpPr>
          <p:nvPr>
            <p:ph type="title"/>
          </p:nvPr>
        </p:nvSpPr>
        <p:spPr>
          <a:xfrm>
            <a:off x="612775" y="228600"/>
            <a:ext cx="7845425" cy="990600"/>
          </a:xfrm>
        </p:spPr>
        <p:txBody>
          <a:bodyPr/>
          <a:lstStyle/>
          <a:p>
            <a:r>
              <a:rPr lang="en-US" smtClean="0"/>
              <a:t>Checklist Quiz: Part 2</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2971800"/>
            <a:ext cx="1752600" cy="1217613"/>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rgbClr val="0070C0"/>
                </a:solidFill>
              </a:rPr>
              <a:t>Sign up</a:t>
            </a:r>
          </a:p>
        </p:txBody>
      </p:sp>
      <p:sp>
        <p:nvSpPr>
          <p:cNvPr id="5" name="Rounded Rectangle 4"/>
          <p:cNvSpPr/>
          <p:nvPr/>
        </p:nvSpPr>
        <p:spPr>
          <a:xfrm>
            <a:off x="2438400" y="2971800"/>
            <a:ext cx="1752600" cy="1217613"/>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rgbClr val="0070C0"/>
                </a:solidFill>
              </a:rPr>
              <a:t>Take Checklist Quiz</a:t>
            </a:r>
          </a:p>
        </p:txBody>
      </p:sp>
      <p:sp>
        <p:nvSpPr>
          <p:cNvPr id="6" name="Rounded Rectangle 5"/>
          <p:cNvSpPr/>
          <p:nvPr/>
        </p:nvSpPr>
        <p:spPr>
          <a:xfrm>
            <a:off x="4648200" y="2982913"/>
            <a:ext cx="1752600" cy="1217612"/>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rgbClr val="0070C0"/>
                </a:solidFill>
              </a:rPr>
              <a:t>Meet all best practices?</a:t>
            </a:r>
          </a:p>
        </p:txBody>
      </p:sp>
      <p:sp>
        <p:nvSpPr>
          <p:cNvPr id="7" name="Rounded Rectangle 6"/>
          <p:cNvSpPr/>
          <p:nvPr/>
        </p:nvSpPr>
        <p:spPr>
          <a:xfrm>
            <a:off x="5867400" y="609600"/>
            <a:ext cx="3124200" cy="1900238"/>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rgbClr val="0070C0"/>
                </a:solidFill>
              </a:rPr>
              <a:t>Become a Recognized Let’s Move! Child Care Provider &amp; celebrate your success!</a:t>
            </a:r>
          </a:p>
        </p:txBody>
      </p:sp>
      <p:sp>
        <p:nvSpPr>
          <p:cNvPr id="8" name="Rounded Rectangle 7"/>
          <p:cNvSpPr/>
          <p:nvPr/>
        </p:nvSpPr>
        <p:spPr>
          <a:xfrm>
            <a:off x="6858000" y="4421188"/>
            <a:ext cx="1752600" cy="1217612"/>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rgbClr val="0070C0"/>
                </a:solidFill>
              </a:rPr>
              <a:t>Build action plan</a:t>
            </a:r>
          </a:p>
        </p:txBody>
      </p:sp>
      <p:sp>
        <p:nvSpPr>
          <p:cNvPr id="9" name="Rounded Rectangle 8"/>
          <p:cNvSpPr/>
          <p:nvPr/>
        </p:nvSpPr>
        <p:spPr>
          <a:xfrm>
            <a:off x="3962400" y="5105400"/>
            <a:ext cx="1752600" cy="1217613"/>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rgbClr val="0070C0"/>
                </a:solidFill>
              </a:rPr>
              <a:t>Make changes </a:t>
            </a:r>
          </a:p>
          <a:p>
            <a:pPr algn="ctr">
              <a:defRPr/>
            </a:pPr>
            <a:r>
              <a:rPr lang="en-US" sz="2400" b="1" dirty="0">
                <a:solidFill>
                  <a:srgbClr val="0070C0"/>
                </a:solidFill>
              </a:rPr>
              <a:t>in plan</a:t>
            </a:r>
          </a:p>
        </p:txBody>
      </p:sp>
      <p:sp>
        <p:nvSpPr>
          <p:cNvPr id="10" name="Right Arrow 9"/>
          <p:cNvSpPr/>
          <p:nvPr/>
        </p:nvSpPr>
        <p:spPr>
          <a:xfrm>
            <a:off x="2033588" y="3417888"/>
            <a:ext cx="304800" cy="325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4267200" y="3429000"/>
            <a:ext cx="304800" cy="325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rot="19338462">
            <a:off x="6359525" y="2646363"/>
            <a:ext cx="304800" cy="325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rot="1868772">
            <a:off x="6462713" y="4114800"/>
            <a:ext cx="304800" cy="325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96" name="TextBox 13"/>
          <p:cNvSpPr txBox="1">
            <a:spLocks noChangeArrowheads="1"/>
          </p:cNvSpPr>
          <p:nvPr/>
        </p:nvSpPr>
        <p:spPr bwMode="auto">
          <a:xfrm>
            <a:off x="5486400" y="2509838"/>
            <a:ext cx="1371600" cy="461962"/>
          </a:xfrm>
          <a:prstGeom prst="rect">
            <a:avLst/>
          </a:prstGeom>
          <a:noFill/>
          <a:ln w="9525">
            <a:noFill/>
            <a:miter lim="800000"/>
            <a:headEnd/>
            <a:tailEnd/>
          </a:ln>
        </p:spPr>
        <p:txBody>
          <a:bodyPr>
            <a:spAutoFit/>
          </a:bodyPr>
          <a:lstStyle/>
          <a:p>
            <a:r>
              <a:rPr lang="en-US" sz="2400" b="1">
                <a:solidFill>
                  <a:srgbClr val="FF0000"/>
                </a:solidFill>
              </a:rPr>
              <a:t>Yes</a:t>
            </a:r>
          </a:p>
        </p:txBody>
      </p:sp>
      <p:sp>
        <p:nvSpPr>
          <p:cNvPr id="41997" name="TextBox 14"/>
          <p:cNvSpPr txBox="1">
            <a:spLocks noChangeArrowheads="1"/>
          </p:cNvSpPr>
          <p:nvPr/>
        </p:nvSpPr>
        <p:spPr bwMode="auto">
          <a:xfrm>
            <a:off x="5562600" y="4191000"/>
            <a:ext cx="1371600" cy="461963"/>
          </a:xfrm>
          <a:prstGeom prst="rect">
            <a:avLst/>
          </a:prstGeom>
          <a:noFill/>
          <a:ln w="9525">
            <a:noFill/>
            <a:miter lim="800000"/>
            <a:headEnd/>
            <a:tailEnd/>
          </a:ln>
        </p:spPr>
        <p:txBody>
          <a:bodyPr>
            <a:spAutoFit/>
          </a:bodyPr>
          <a:lstStyle/>
          <a:p>
            <a:r>
              <a:rPr lang="en-US" sz="2400" b="1">
                <a:solidFill>
                  <a:srgbClr val="FF0000"/>
                </a:solidFill>
              </a:rPr>
              <a:t>No</a:t>
            </a:r>
          </a:p>
        </p:txBody>
      </p:sp>
      <p:sp>
        <p:nvSpPr>
          <p:cNvPr id="16" name="Bent Arrow 15"/>
          <p:cNvSpPr/>
          <p:nvPr/>
        </p:nvSpPr>
        <p:spPr>
          <a:xfrm rot="10800000">
            <a:off x="5815013" y="5715000"/>
            <a:ext cx="1995487"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Bent Arrow 16"/>
          <p:cNvSpPr/>
          <p:nvPr/>
        </p:nvSpPr>
        <p:spPr>
          <a:xfrm rot="16200000">
            <a:off x="2469356" y="4983957"/>
            <a:ext cx="1919287"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2000" name="TextBox 20"/>
          <p:cNvSpPr txBox="1">
            <a:spLocks noChangeArrowheads="1"/>
          </p:cNvSpPr>
          <p:nvPr/>
        </p:nvSpPr>
        <p:spPr bwMode="auto">
          <a:xfrm>
            <a:off x="2590800" y="6324600"/>
            <a:ext cx="5105400" cy="461963"/>
          </a:xfrm>
          <a:prstGeom prst="rect">
            <a:avLst/>
          </a:prstGeom>
          <a:noFill/>
          <a:ln w="9525">
            <a:noFill/>
            <a:miter lim="800000"/>
            <a:headEnd/>
            <a:tailEnd/>
          </a:ln>
        </p:spPr>
        <p:txBody>
          <a:bodyPr>
            <a:spAutoFit/>
          </a:bodyPr>
          <a:lstStyle/>
          <a:p>
            <a:r>
              <a:rPr lang="en-US" sz="2400" b="1">
                <a:solidFill>
                  <a:srgbClr val="FF0000"/>
                </a:solidFill>
              </a:rPr>
              <a:t>Use free online resources &amp; tips</a:t>
            </a:r>
          </a:p>
        </p:txBody>
      </p:sp>
      <p:sp>
        <p:nvSpPr>
          <p:cNvPr id="42001" name="Title 2"/>
          <p:cNvSpPr>
            <a:spLocks noGrp="1"/>
          </p:cNvSpPr>
          <p:nvPr>
            <p:ph type="title"/>
          </p:nvPr>
        </p:nvSpPr>
        <p:spPr/>
        <p:txBody>
          <a:bodyPr/>
          <a:lstStyle/>
          <a:p>
            <a:r>
              <a:rPr lang="en-US" smtClean="0"/>
              <a:t>Simple Steps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Be a Recognized LMCC Provider!</a:t>
            </a:r>
          </a:p>
        </p:txBody>
      </p:sp>
      <p:sp>
        <p:nvSpPr>
          <p:cNvPr id="43011" name="Content Placeholder 2"/>
          <p:cNvSpPr>
            <a:spLocks noGrp="1"/>
          </p:cNvSpPr>
          <p:nvPr>
            <p:ph sz="quarter" idx="1"/>
          </p:nvPr>
        </p:nvSpPr>
        <p:spPr>
          <a:xfrm>
            <a:off x="304800" y="1741488"/>
            <a:ext cx="3886200" cy="981075"/>
          </a:xfrm>
        </p:spPr>
        <p:txBody>
          <a:bodyPr/>
          <a:lstStyle/>
          <a:p>
            <a:pPr marL="0" indent="0" algn="ctr">
              <a:buFont typeface="Wingdings" pitchFamily="2" charset="2"/>
              <a:buNone/>
            </a:pPr>
            <a:r>
              <a:rPr lang="en-US" smtClean="0"/>
              <a:t>Get Your </a:t>
            </a:r>
            <a:br>
              <a:rPr lang="en-US" smtClean="0"/>
            </a:br>
            <a:r>
              <a:rPr lang="en-US" smtClean="0"/>
              <a:t>Recognition Award</a:t>
            </a:r>
          </a:p>
        </p:txBody>
      </p:sp>
      <p:sp>
        <p:nvSpPr>
          <p:cNvPr id="43012" name="Content Placeholder 3"/>
          <p:cNvSpPr>
            <a:spLocks noGrp="1"/>
          </p:cNvSpPr>
          <p:nvPr>
            <p:ph sz="quarter" idx="2"/>
          </p:nvPr>
        </p:nvSpPr>
        <p:spPr>
          <a:xfrm>
            <a:off x="4872038" y="1741488"/>
            <a:ext cx="3886200" cy="1230312"/>
          </a:xfrm>
        </p:spPr>
        <p:txBody>
          <a:bodyPr/>
          <a:lstStyle/>
          <a:p>
            <a:pPr marL="0" indent="0" algn="ctr">
              <a:buFont typeface="Wingdings" pitchFamily="2" charset="2"/>
              <a:buNone/>
            </a:pPr>
            <a:r>
              <a:rPr lang="en-US" smtClean="0"/>
              <a:t>Be Featured on the LMCC Map</a:t>
            </a:r>
          </a:p>
        </p:txBody>
      </p:sp>
      <p:pic>
        <p:nvPicPr>
          <p:cNvPr id="43013" name="Picture 2"/>
          <p:cNvPicPr>
            <a:picLocks noChangeAspect="1" noChangeArrowheads="1"/>
          </p:cNvPicPr>
          <p:nvPr/>
        </p:nvPicPr>
        <p:blipFill>
          <a:blip r:embed="rId3" cstate="print"/>
          <a:srcRect/>
          <a:stretch>
            <a:fillRect/>
          </a:stretch>
        </p:blipFill>
        <p:spPr bwMode="auto">
          <a:xfrm>
            <a:off x="4648200" y="3048000"/>
            <a:ext cx="4332288" cy="2895600"/>
          </a:xfrm>
          <a:prstGeom prst="rect">
            <a:avLst/>
          </a:prstGeom>
          <a:noFill/>
          <a:ln w="9525">
            <a:noFill/>
            <a:miter lim="800000"/>
            <a:headEnd/>
            <a:tailEnd/>
          </a:ln>
        </p:spPr>
      </p:pic>
      <p:pic>
        <p:nvPicPr>
          <p:cNvPr id="43014" name="Picture 2"/>
          <p:cNvPicPr>
            <a:picLocks noChangeAspect="1" noChangeArrowheads="1"/>
          </p:cNvPicPr>
          <p:nvPr/>
        </p:nvPicPr>
        <p:blipFill>
          <a:blip r:embed="rId4" cstate="print"/>
          <a:srcRect/>
          <a:stretch>
            <a:fillRect/>
          </a:stretch>
        </p:blipFill>
        <p:spPr bwMode="auto">
          <a:xfrm>
            <a:off x="228600" y="3048000"/>
            <a:ext cx="4214813" cy="32448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p:txBody>
          <a:bodyPr/>
          <a:lstStyle/>
          <a:p>
            <a:r>
              <a:rPr lang="en-US" smtClean="0"/>
              <a:t>Finding resources and tips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r>
              <a:rPr lang="en-US" smtClean="0"/>
              <a:t>Basics about Childhood Obesity</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sz="half" idx="1"/>
          </p:nvPr>
        </p:nvSpPr>
        <p:spPr>
          <a:xfrm>
            <a:off x="838200" y="1600200"/>
            <a:ext cx="7239000" cy="5181600"/>
          </a:xfrm>
        </p:spPr>
        <p:txBody>
          <a:bodyPr numCol="2">
            <a:normAutofit/>
          </a:bodyPr>
          <a:lstStyle/>
          <a:p>
            <a:pPr>
              <a:spcBef>
                <a:spcPts val="1200"/>
              </a:spcBef>
              <a:spcAft>
                <a:spcPts val="1200"/>
              </a:spcAft>
              <a:defRPr/>
            </a:pPr>
            <a:r>
              <a:rPr lang="en-US" sz="3200" dirty="0" smtClean="0">
                <a:solidFill>
                  <a:schemeClr val="tx1">
                    <a:lumMod val="75000"/>
                  </a:schemeClr>
                </a:solidFill>
              </a:rPr>
              <a:t>Curricula</a:t>
            </a:r>
            <a:endParaRPr lang="en-US" sz="3200" dirty="0">
              <a:solidFill>
                <a:schemeClr val="tx1">
                  <a:lumMod val="75000"/>
                </a:schemeClr>
              </a:solidFill>
            </a:endParaRPr>
          </a:p>
          <a:p>
            <a:pPr>
              <a:spcBef>
                <a:spcPts val="1200"/>
              </a:spcBef>
              <a:spcAft>
                <a:spcPts val="1200"/>
              </a:spcAft>
              <a:defRPr/>
            </a:pPr>
            <a:r>
              <a:rPr lang="en-US" sz="3200" dirty="0">
                <a:solidFill>
                  <a:schemeClr val="tx1">
                    <a:lumMod val="75000"/>
                  </a:schemeClr>
                </a:solidFill>
              </a:rPr>
              <a:t>Training </a:t>
            </a:r>
            <a:r>
              <a:rPr lang="en-US" sz="3200" dirty="0" smtClean="0">
                <a:solidFill>
                  <a:schemeClr val="tx1">
                    <a:lumMod val="75000"/>
                  </a:schemeClr>
                </a:solidFill>
              </a:rPr>
              <a:t>videos</a:t>
            </a:r>
            <a:endParaRPr lang="en-US" sz="3200" dirty="0" smtClean="0">
              <a:cs typeface="Calibri" pitchFamily="34" charset="0"/>
            </a:endParaRPr>
          </a:p>
          <a:p>
            <a:pPr>
              <a:spcBef>
                <a:spcPts val="1200"/>
              </a:spcBef>
              <a:spcAft>
                <a:spcPts val="1200"/>
              </a:spcAft>
              <a:defRPr/>
            </a:pPr>
            <a:r>
              <a:rPr lang="en-US" sz="3200" dirty="0" smtClean="0">
                <a:cs typeface="Calibri" pitchFamily="34" charset="0"/>
              </a:rPr>
              <a:t>Menu Planning &amp; Recipes</a:t>
            </a:r>
            <a:endParaRPr lang="en-US" sz="3200" dirty="0">
              <a:cs typeface="Calibri" pitchFamily="34" charset="0"/>
            </a:endParaRPr>
          </a:p>
          <a:p>
            <a:pPr>
              <a:spcBef>
                <a:spcPts val="1200"/>
              </a:spcBef>
              <a:spcAft>
                <a:spcPts val="1200"/>
              </a:spcAft>
              <a:defRPr/>
            </a:pPr>
            <a:r>
              <a:rPr lang="en-US" sz="3200" dirty="0" smtClean="0">
                <a:solidFill>
                  <a:schemeClr val="tx1">
                    <a:lumMod val="75000"/>
                  </a:schemeClr>
                </a:solidFill>
              </a:rPr>
              <a:t>Activity Sheets</a:t>
            </a:r>
          </a:p>
          <a:p>
            <a:pPr>
              <a:spcBef>
                <a:spcPts val="1200"/>
              </a:spcBef>
              <a:spcAft>
                <a:spcPts val="1200"/>
              </a:spcAft>
              <a:defRPr/>
            </a:pPr>
            <a:endParaRPr lang="en-US" sz="3200" dirty="0">
              <a:solidFill>
                <a:schemeClr val="tx1">
                  <a:lumMod val="75000"/>
                </a:schemeClr>
              </a:solidFill>
            </a:endParaRPr>
          </a:p>
          <a:p>
            <a:pPr marL="0" indent="0">
              <a:spcBef>
                <a:spcPts val="1200"/>
              </a:spcBef>
              <a:spcAft>
                <a:spcPts val="1200"/>
              </a:spcAft>
              <a:buFont typeface="Wingdings" pitchFamily="2" charset="2"/>
              <a:buNone/>
              <a:defRPr/>
            </a:pPr>
            <a:endParaRPr lang="en-US" sz="3200" dirty="0" smtClean="0">
              <a:solidFill>
                <a:schemeClr val="tx1">
                  <a:lumMod val="75000"/>
                </a:schemeClr>
              </a:solidFill>
            </a:endParaRPr>
          </a:p>
          <a:p>
            <a:pPr>
              <a:spcBef>
                <a:spcPts val="1200"/>
              </a:spcBef>
              <a:spcAft>
                <a:spcPts val="1200"/>
              </a:spcAft>
              <a:defRPr/>
            </a:pPr>
            <a:r>
              <a:rPr lang="en-US" sz="3200" dirty="0" smtClean="0">
                <a:solidFill>
                  <a:schemeClr val="tx1">
                    <a:lumMod val="75000"/>
                  </a:schemeClr>
                </a:solidFill>
              </a:rPr>
              <a:t>Parent Handouts</a:t>
            </a:r>
          </a:p>
          <a:p>
            <a:pPr>
              <a:spcBef>
                <a:spcPts val="1200"/>
              </a:spcBef>
              <a:spcAft>
                <a:spcPts val="1200"/>
              </a:spcAft>
              <a:defRPr/>
            </a:pPr>
            <a:r>
              <a:rPr lang="en-US" sz="3200" dirty="0" smtClean="0">
                <a:solidFill>
                  <a:schemeClr val="tx1">
                    <a:lumMod val="75000"/>
                  </a:schemeClr>
                </a:solidFill>
              </a:rPr>
              <a:t>Tips </a:t>
            </a:r>
            <a:r>
              <a:rPr lang="en-US" sz="3200" u="sng" dirty="0" smtClean="0">
                <a:solidFill>
                  <a:schemeClr val="tx1">
                    <a:lumMod val="75000"/>
                  </a:schemeClr>
                </a:solidFill>
              </a:rPr>
              <a:t>you</a:t>
            </a:r>
            <a:r>
              <a:rPr lang="en-US" sz="3200" dirty="0" smtClean="0">
                <a:solidFill>
                  <a:schemeClr val="tx1">
                    <a:lumMod val="75000"/>
                  </a:schemeClr>
                </a:solidFill>
              </a:rPr>
              <a:t> can use to eat healthier and be active</a:t>
            </a:r>
          </a:p>
          <a:p>
            <a:pPr>
              <a:spcBef>
                <a:spcPts val="1200"/>
              </a:spcBef>
              <a:spcAft>
                <a:spcPts val="1200"/>
              </a:spcAft>
              <a:defRPr/>
            </a:pPr>
            <a:r>
              <a:rPr lang="en-US" sz="3200" dirty="0" smtClean="0">
                <a:solidFill>
                  <a:schemeClr val="tx1">
                    <a:lumMod val="75000"/>
                  </a:schemeClr>
                </a:solidFill>
              </a:rPr>
              <a:t>And more!</a:t>
            </a:r>
            <a:endParaRPr lang="en-US" sz="3200" dirty="0">
              <a:solidFill>
                <a:schemeClr val="tx1">
                  <a:lumMod val="75000"/>
                </a:schemeClr>
              </a:solidFill>
            </a:endParaRPr>
          </a:p>
        </p:txBody>
      </p:sp>
      <p:sp>
        <p:nvSpPr>
          <p:cNvPr id="47107" name="Title 1"/>
          <p:cNvSpPr>
            <a:spLocks noGrp="1"/>
          </p:cNvSpPr>
          <p:nvPr>
            <p:ph type="title"/>
          </p:nvPr>
        </p:nvSpPr>
        <p:spPr>
          <a:xfrm>
            <a:off x="612775" y="228600"/>
            <a:ext cx="7845425" cy="990600"/>
          </a:xfrm>
        </p:spPr>
        <p:txBody>
          <a:bodyPr/>
          <a:lstStyle/>
          <a:p>
            <a:r>
              <a:rPr lang="en-US" sz="3600" smtClean="0"/>
              <a:t>What Kind of Resources Can You Find?</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a:stretch>
            <a:fillRect/>
          </a:stretch>
        </p:blipFill>
        <p:spPr bwMode="auto">
          <a:xfrm>
            <a:off x="114300" y="1066800"/>
            <a:ext cx="4310063" cy="5715000"/>
          </a:xfrm>
          <a:prstGeom prst="rect">
            <a:avLst/>
          </a:prstGeom>
          <a:noFill/>
          <a:ln w="9525">
            <a:noFill/>
            <a:miter lim="800000"/>
            <a:headEnd/>
            <a:tailEnd/>
          </a:ln>
        </p:spPr>
      </p:pic>
      <p:pic>
        <p:nvPicPr>
          <p:cNvPr id="48131" name="Picture 2"/>
          <p:cNvPicPr>
            <a:picLocks noChangeAspect="1" noChangeArrowheads="1"/>
          </p:cNvPicPr>
          <p:nvPr/>
        </p:nvPicPr>
        <p:blipFill>
          <a:blip r:embed="rId4" cstate="print"/>
          <a:srcRect/>
          <a:stretch>
            <a:fillRect/>
          </a:stretch>
        </p:blipFill>
        <p:spPr bwMode="auto">
          <a:xfrm>
            <a:off x="4495800" y="228600"/>
            <a:ext cx="4521200" cy="5791200"/>
          </a:xfrm>
          <a:prstGeom prst="rect">
            <a:avLst/>
          </a:prstGeom>
          <a:noFill/>
          <a:ln w="9525">
            <a:noFill/>
            <a:miter lim="800000"/>
            <a:headEnd/>
            <a:tailEnd/>
          </a:ln>
        </p:spPr>
      </p:pic>
      <p:sp>
        <p:nvSpPr>
          <p:cNvPr id="6" name="Content Placeholder 2"/>
          <p:cNvSpPr txBox="1">
            <a:spLocks/>
          </p:cNvSpPr>
          <p:nvPr/>
        </p:nvSpPr>
        <p:spPr bwMode="auto">
          <a:xfrm>
            <a:off x="130175" y="76200"/>
            <a:ext cx="4276725" cy="5334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defRPr/>
            </a:pPr>
            <a:r>
              <a:rPr lang="en-US" sz="2800" dirty="0">
                <a:latin typeface="+mn-lt"/>
              </a:rPr>
              <a:t>Nutrition &amp; Physical Activity Curriculum (with DVD) </a:t>
            </a:r>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sp>
        <p:nvSpPr>
          <p:cNvPr id="2" name="Rectangle 1"/>
          <p:cNvSpPr/>
          <p:nvPr/>
        </p:nvSpPr>
        <p:spPr>
          <a:xfrm>
            <a:off x="4657725" y="6188075"/>
            <a:ext cx="4198938" cy="460375"/>
          </a:xfrm>
          <a:prstGeom prst="rect">
            <a:avLst/>
          </a:prstGeom>
        </p:spPr>
        <p:txBody>
          <a:bodyPr wrap="none">
            <a:spAutoFit/>
          </a:bodyPr>
          <a:lstStyle/>
          <a:p>
            <a:pPr algn="ctr">
              <a:defRPr/>
            </a:pPr>
            <a:r>
              <a:rPr lang="en-US" sz="2400" dirty="0">
                <a:latin typeface="+mn-lt"/>
              </a:rPr>
              <a:t>Available in English and Spanish</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04800" y="5181600"/>
            <a:ext cx="3730625"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a:latin typeface="+mn-lt"/>
              </a:rPr>
              <a:t>Adding Physical Activity to Your Daily Routine</a:t>
            </a:r>
          </a:p>
          <a:p>
            <a:pPr marL="776288" lvl="1" indent="-319088" eaLnBrk="0" hangingPunct="0">
              <a:spcBef>
                <a:spcPts val="700"/>
              </a:spcBef>
              <a:buClr>
                <a:schemeClr val="accent2"/>
              </a:buClr>
              <a:buSzPct val="60000"/>
              <a:buFont typeface="Wingdings" pitchFamily="2" charset="2"/>
              <a:buChar char=""/>
              <a:defRPr/>
            </a:pPr>
            <a:endParaRPr lang="en-US" sz="1500" dirty="0"/>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pic>
        <p:nvPicPr>
          <p:cNvPr id="49155" name="Picture 2"/>
          <p:cNvPicPr>
            <a:picLocks noChangeAspect="1" noChangeArrowheads="1"/>
          </p:cNvPicPr>
          <p:nvPr/>
        </p:nvPicPr>
        <p:blipFill>
          <a:blip r:embed="rId3" cstate="print"/>
          <a:srcRect/>
          <a:stretch>
            <a:fillRect/>
          </a:stretch>
        </p:blipFill>
        <p:spPr bwMode="auto">
          <a:xfrm>
            <a:off x="130175" y="2057400"/>
            <a:ext cx="4137025" cy="3140075"/>
          </a:xfrm>
          <a:prstGeom prst="rect">
            <a:avLst/>
          </a:prstGeom>
          <a:noFill/>
          <a:ln w="9525">
            <a:noFill/>
            <a:miter lim="800000"/>
            <a:headEnd/>
            <a:tailEnd/>
          </a:ln>
        </p:spPr>
      </p:pic>
      <p:pic>
        <p:nvPicPr>
          <p:cNvPr id="49156" name="Picture 4"/>
          <p:cNvPicPr>
            <a:picLocks noChangeAspect="1" noChangeArrowheads="1"/>
          </p:cNvPicPr>
          <p:nvPr/>
        </p:nvPicPr>
        <p:blipFill>
          <a:blip r:embed="rId4" cstate="print"/>
          <a:srcRect/>
          <a:stretch>
            <a:fillRect/>
          </a:stretch>
        </p:blipFill>
        <p:spPr bwMode="auto">
          <a:xfrm>
            <a:off x="4594225" y="304800"/>
            <a:ext cx="4194175" cy="2560638"/>
          </a:xfrm>
          <a:prstGeom prst="rect">
            <a:avLst/>
          </a:prstGeom>
          <a:noFill/>
          <a:ln w="9525">
            <a:noFill/>
            <a:miter lim="800000"/>
            <a:headEnd/>
            <a:tailEnd/>
          </a:ln>
        </p:spPr>
      </p:pic>
      <p:sp>
        <p:nvSpPr>
          <p:cNvPr id="11" name="Content Placeholder 2"/>
          <p:cNvSpPr txBox="1">
            <a:spLocks/>
          </p:cNvSpPr>
          <p:nvPr/>
        </p:nvSpPr>
        <p:spPr bwMode="auto">
          <a:xfrm>
            <a:off x="4010025" y="2865438"/>
            <a:ext cx="5362575"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a:latin typeface="+mn-lt"/>
              </a:rPr>
              <a:t>Supporting Breastfeeding Moms</a:t>
            </a:r>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pic>
        <p:nvPicPr>
          <p:cNvPr id="49158" name="Picture 3"/>
          <p:cNvPicPr>
            <a:picLocks noChangeAspect="1" noChangeArrowheads="1"/>
          </p:cNvPicPr>
          <p:nvPr/>
        </p:nvPicPr>
        <p:blipFill>
          <a:blip r:embed="rId5" cstate="print"/>
          <a:srcRect/>
          <a:stretch>
            <a:fillRect/>
          </a:stretch>
        </p:blipFill>
        <p:spPr bwMode="auto">
          <a:xfrm>
            <a:off x="4602163" y="3581400"/>
            <a:ext cx="4181475" cy="2536825"/>
          </a:xfrm>
          <a:prstGeom prst="rect">
            <a:avLst/>
          </a:prstGeom>
          <a:noFill/>
          <a:ln w="9525">
            <a:noFill/>
            <a:miter lim="800000"/>
            <a:headEnd/>
            <a:tailEnd/>
          </a:ln>
        </p:spPr>
      </p:pic>
      <p:sp>
        <p:nvSpPr>
          <p:cNvPr id="12" name="Content Placeholder 2"/>
          <p:cNvSpPr txBox="1">
            <a:spLocks/>
          </p:cNvSpPr>
          <p:nvPr/>
        </p:nvSpPr>
        <p:spPr bwMode="auto">
          <a:xfrm>
            <a:off x="4572000" y="6137275"/>
            <a:ext cx="4241800"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a:latin typeface="+mn-lt"/>
              </a:rPr>
              <a:t>Starting Family Style Dining</a:t>
            </a:r>
          </a:p>
          <a:p>
            <a:pPr marL="776288" lvl="1" indent="-319088" eaLnBrk="0" hangingPunct="0">
              <a:spcBef>
                <a:spcPts val="700"/>
              </a:spcBef>
              <a:buClr>
                <a:schemeClr val="accent2"/>
              </a:buClr>
              <a:buSzPct val="60000"/>
              <a:buFont typeface="Wingdings" pitchFamily="2" charset="2"/>
              <a:buChar char=""/>
              <a:defRPr/>
            </a:pPr>
            <a:endParaRPr lang="en-US" sz="1500" dirty="0"/>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sp>
        <p:nvSpPr>
          <p:cNvPr id="13" name="Content Placeholder 2"/>
          <p:cNvSpPr txBox="1">
            <a:spLocks/>
          </p:cNvSpPr>
          <p:nvPr/>
        </p:nvSpPr>
        <p:spPr bwMode="auto">
          <a:xfrm>
            <a:off x="457200" y="290513"/>
            <a:ext cx="3730625"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4800" dirty="0">
                <a:latin typeface="+mn-lt"/>
              </a:rPr>
              <a:t>Videos</a:t>
            </a:r>
          </a:p>
          <a:p>
            <a:pPr marL="776288" lvl="1" indent="-319088" eaLnBrk="0" hangingPunct="0">
              <a:spcBef>
                <a:spcPts val="700"/>
              </a:spcBef>
              <a:buClr>
                <a:schemeClr val="accent2"/>
              </a:buClr>
              <a:buSzPct val="60000"/>
              <a:buFont typeface="Wingdings" pitchFamily="2" charset="2"/>
              <a:buChar char=""/>
              <a:defRPr/>
            </a:pPr>
            <a:endParaRPr lang="en-US" sz="1500" dirty="0"/>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3" cstate="print"/>
          <a:srcRect/>
          <a:stretch>
            <a:fillRect/>
          </a:stretch>
        </p:blipFill>
        <p:spPr bwMode="auto">
          <a:xfrm>
            <a:off x="5060950" y="228600"/>
            <a:ext cx="3495675" cy="5383213"/>
          </a:xfrm>
          <a:prstGeom prst="rect">
            <a:avLst/>
          </a:prstGeom>
          <a:noFill/>
          <a:ln w="9525">
            <a:noFill/>
            <a:miter lim="800000"/>
            <a:headEnd/>
            <a:tailEnd/>
          </a:ln>
        </p:spPr>
      </p:pic>
      <p:sp>
        <p:nvSpPr>
          <p:cNvPr id="5" name="Content Placeholder 2"/>
          <p:cNvSpPr txBox="1">
            <a:spLocks/>
          </p:cNvSpPr>
          <p:nvPr/>
        </p:nvSpPr>
        <p:spPr bwMode="auto">
          <a:xfrm>
            <a:off x="-76200" y="5791200"/>
            <a:ext cx="5105400"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a:latin typeface="+mn-lt"/>
              </a:rPr>
              <a:t>Menu Planning Guide</a:t>
            </a:r>
            <a:endParaRPr lang="en-US" sz="1500" dirty="0"/>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sp>
        <p:nvSpPr>
          <p:cNvPr id="6" name="Content Placeholder 2"/>
          <p:cNvSpPr txBox="1">
            <a:spLocks/>
          </p:cNvSpPr>
          <p:nvPr/>
        </p:nvSpPr>
        <p:spPr bwMode="auto">
          <a:xfrm>
            <a:off x="4943475" y="5791200"/>
            <a:ext cx="3730625"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a:latin typeface="+mn-lt"/>
              </a:rPr>
              <a:t>Kid Friendly Recipes</a:t>
            </a:r>
          </a:p>
          <a:p>
            <a:pPr marL="776288" lvl="1" indent="-319088" eaLnBrk="0" hangingPunct="0">
              <a:spcBef>
                <a:spcPts val="700"/>
              </a:spcBef>
              <a:buClr>
                <a:schemeClr val="accent2"/>
              </a:buClr>
              <a:buSzPct val="60000"/>
              <a:buFont typeface="Wingdings" pitchFamily="2" charset="2"/>
              <a:buChar char=""/>
              <a:defRPr/>
            </a:pPr>
            <a:endParaRPr lang="en-US" sz="1500" dirty="0"/>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pic>
        <p:nvPicPr>
          <p:cNvPr id="50181" name="Picture 7"/>
          <p:cNvPicPr>
            <a:picLocks noChangeAspect="1" noChangeArrowheads="1"/>
          </p:cNvPicPr>
          <p:nvPr/>
        </p:nvPicPr>
        <p:blipFill>
          <a:blip r:embed="rId4" cstate="print"/>
          <a:srcRect/>
          <a:stretch>
            <a:fillRect/>
          </a:stretch>
        </p:blipFill>
        <p:spPr bwMode="auto">
          <a:xfrm>
            <a:off x="503238" y="228600"/>
            <a:ext cx="4160837" cy="53832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228600" y="1219200"/>
            <a:ext cx="4595813" cy="4876800"/>
          </a:xfrm>
          <a:prstGeom prst="rect">
            <a:avLst/>
          </a:prstGeom>
          <a:noFill/>
          <a:ln w="9525">
            <a:noFill/>
            <a:miter lim="800000"/>
            <a:headEnd/>
            <a:tailEnd/>
          </a:ln>
        </p:spPr>
      </p:pic>
      <p:sp>
        <p:nvSpPr>
          <p:cNvPr id="15" name="Content Placeholder 2"/>
          <p:cNvSpPr txBox="1">
            <a:spLocks/>
          </p:cNvSpPr>
          <p:nvPr/>
        </p:nvSpPr>
        <p:spPr bwMode="auto">
          <a:xfrm>
            <a:off x="4724400" y="1981200"/>
            <a:ext cx="4229100" cy="6096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defRPr/>
            </a:pPr>
            <a:r>
              <a:rPr lang="en-US" sz="2800" dirty="0">
                <a:latin typeface="+mn-lt"/>
              </a:rPr>
              <a:t>	</a:t>
            </a:r>
            <a:r>
              <a:rPr lang="en-US" sz="3200" dirty="0">
                <a:latin typeface="+mn-lt"/>
              </a:rPr>
              <a:t>Color Me Healthy music gets kids up and moving to a fun and happy beat!</a:t>
            </a:r>
            <a:endParaRPr lang="en-US" sz="2000" dirty="0">
              <a:latin typeface="+mn-lt"/>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2590800" y="93663"/>
            <a:ext cx="6324600" cy="3106737"/>
          </a:xfrm>
          <a:prstGeom prst="rect">
            <a:avLst/>
          </a:prstGeom>
          <a:noFill/>
          <a:ln w="9525">
            <a:noFill/>
            <a:miter lim="800000"/>
            <a:headEnd/>
            <a:tailEnd/>
          </a:ln>
        </p:spPr>
      </p:pic>
      <p:pic>
        <p:nvPicPr>
          <p:cNvPr id="52227" name="Picture 2"/>
          <p:cNvPicPr>
            <a:picLocks noChangeAspect="1" noChangeArrowheads="1"/>
          </p:cNvPicPr>
          <p:nvPr/>
        </p:nvPicPr>
        <p:blipFill>
          <a:blip r:embed="rId4" cstate="print"/>
          <a:srcRect/>
          <a:stretch>
            <a:fillRect/>
          </a:stretch>
        </p:blipFill>
        <p:spPr bwMode="auto">
          <a:xfrm>
            <a:off x="728663" y="3352800"/>
            <a:ext cx="6357937" cy="3330575"/>
          </a:xfrm>
          <a:prstGeom prst="rect">
            <a:avLst/>
          </a:prstGeom>
          <a:noFill/>
          <a:ln w="9525">
            <a:noFill/>
            <a:miter lim="800000"/>
            <a:headEnd/>
            <a:tailEnd/>
          </a:ln>
        </p:spPr>
      </p:pic>
      <p:sp>
        <p:nvSpPr>
          <p:cNvPr id="13" name="Content Placeholder 2"/>
          <p:cNvSpPr txBox="1">
            <a:spLocks/>
          </p:cNvSpPr>
          <p:nvPr/>
        </p:nvSpPr>
        <p:spPr bwMode="auto">
          <a:xfrm>
            <a:off x="0" y="381000"/>
            <a:ext cx="2743200"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3600" dirty="0">
                <a:latin typeface="+mn-lt"/>
              </a:rPr>
              <a:t>Tip Sheets </a:t>
            </a:r>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938" y="6096000"/>
            <a:ext cx="8545512" cy="523875"/>
          </a:xfrm>
          <a:prstGeom prst="rect">
            <a:avLst/>
          </a:prstGeom>
        </p:spPr>
        <p:txBody>
          <a:bodyPr>
            <a:spAutoFit/>
          </a:bodyPr>
          <a:lstStyle/>
          <a:p>
            <a:pPr algn="ctr">
              <a:defRPr/>
            </a:pPr>
            <a:r>
              <a:rPr lang="en-US" sz="2800" dirty="0">
                <a:latin typeface="+mn-lt"/>
              </a:rPr>
              <a:t>Read this tale about water to your kids!</a:t>
            </a:r>
          </a:p>
        </p:txBody>
      </p:sp>
      <p:pic>
        <p:nvPicPr>
          <p:cNvPr id="53251" name="Picture 2"/>
          <p:cNvPicPr>
            <a:picLocks noChangeAspect="1" noChangeArrowheads="1"/>
          </p:cNvPicPr>
          <p:nvPr/>
        </p:nvPicPr>
        <p:blipFill>
          <a:blip r:embed="rId3" cstate="print"/>
          <a:srcRect/>
          <a:stretch>
            <a:fillRect/>
          </a:stretch>
        </p:blipFill>
        <p:spPr bwMode="auto">
          <a:xfrm>
            <a:off x="169863" y="1612900"/>
            <a:ext cx="4364037" cy="4343400"/>
          </a:xfrm>
          <a:prstGeom prst="rect">
            <a:avLst/>
          </a:prstGeom>
          <a:noFill/>
          <a:ln w="9525">
            <a:noFill/>
            <a:miter lim="800000"/>
            <a:headEnd/>
            <a:tailEnd/>
          </a:ln>
        </p:spPr>
      </p:pic>
      <p:pic>
        <p:nvPicPr>
          <p:cNvPr id="53252" name="Picture 2"/>
          <p:cNvPicPr>
            <a:picLocks noChangeAspect="1" noChangeArrowheads="1"/>
          </p:cNvPicPr>
          <p:nvPr/>
        </p:nvPicPr>
        <p:blipFill>
          <a:blip r:embed="rId4" cstate="print"/>
          <a:srcRect/>
          <a:stretch>
            <a:fillRect/>
          </a:stretch>
        </p:blipFill>
        <p:spPr bwMode="auto">
          <a:xfrm>
            <a:off x="4664075" y="1625600"/>
            <a:ext cx="4330700" cy="4319588"/>
          </a:xfrm>
          <a:prstGeom prst="rect">
            <a:avLst/>
          </a:prstGeom>
          <a:noFill/>
          <a:ln w="9525">
            <a:noFill/>
            <a:miter lim="800000"/>
            <a:headEnd/>
            <a:tailEnd/>
          </a:ln>
        </p:spPr>
      </p:pic>
      <p:sp>
        <p:nvSpPr>
          <p:cNvPr id="8" name="Rectangle 7"/>
          <p:cNvSpPr/>
          <p:nvPr/>
        </p:nvSpPr>
        <p:spPr>
          <a:xfrm>
            <a:off x="300038" y="344488"/>
            <a:ext cx="8543925" cy="708025"/>
          </a:xfrm>
          <a:prstGeom prst="rect">
            <a:avLst/>
          </a:prstGeom>
        </p:spPr>
        <p:txBody>
          <a:bodyPr>
            <a:spAutoFit/>
          </a:bodyPr>
          <a:lstStyle/>
          <a:p>
            <a:pPr algn="ctr">
              <a:defRPr/>
            </a:pPr>
            <a:r>
              <a:rPr lang="en-US" sz="4000" dirty="0">
                <a:latin typeface="+mn-lt"/>
              </a:rPr>
              <a:t>Books to encourage healthy habits</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3" cstate="print"/>
          <a:srcRect/>
          <a:stretch>
            <a:fillRect/>
          </a:stretch>
        </p:blipFill>
        <p:spPr bwMode="auto">
          <a:xfrm>
            <a:off x="690563" y="1143000"/>
            <a:ext cx="3495675" cy="4648200"/>
          </a:xfrm>
          <a:prstGeom prst="rect">
            <a:avLst/>
          </a:prstGeom>
          <a:noFill/>
          <a:ln w="9525">
            <a:noFill/>
            <a:miter lim="800000"/>
            <a:headEnd/>
            <a:tailEnd/>
          </a:ln>
        </p:spPr>
      </p:pic>
      <p:sp>
        <p:nvSpPr>
          <p:cNvPr id="5" name="Content Placeholder 2"/>
          <p:cNvSpPr txBox="1">
            <a:spLocks/>
          </p:cNvSpPr>
          <p:nvPr/>
        </p:nvSpPr>
        <p:spPr bwMode="auto">
          <a:xfrm>
            <a:off x="457200" y="5862638"/>
            <a:ext cx="3962400"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a:latin typeface="+mn-lt"/>
              </a:rPr>
              <a:t>Letter about Screen Time</a:t>
            </a:r>
            <a:endParaRPr lang="en-US" dirty="0">
              <a:latin typeface="+mn-lt"/>
            </a:endParaRPr>
          </a:p>
          <a:p>
            <a:pPr>
              <a:defRPr/>
            </a:pPr>
            <a:endParaRPr lang="en-US" sz="24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p:txBody>
      </p:sp>
      <p:sp>
        <p:nvSpPr>
          <p:cNvPr id="6" name="Content Placeholder 2"/>
          <p:cNvSpPr txBox="1">
            <a:spLocks/>
          </p:cNvSpPr>
          <p:nvPr/>
        </p:nvSpPr>
        <p:spPr bwMode="auto">
          <a:xfrm>
            <a:off x="4800600" y="5862638"/>
            <a:ext cx="3781425"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a:latin typeface="+mn-lt"/>
              </a:rPr>
              <a:t>Handout on Picky Eating</a:t>
            </a:r>
            <a:endParaRPr lang="en-US" dirty="0">
              <a:latin typeface="+mn-lt"/>
            </a:endParaRPr>
          </a:p>
          <a:p>
            <a:pPr>
              <a:defRPr/>
            </a:pPr>
            <a:endParaRPr lang="en-US" sz="24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p:txBody>
      </p:sp>
      <p:sp>
        <p:nvSpPr>
          <p:cNvPr id="8" name="Content Placeholder 2"/>
          <p:cNvSpPr txBox="1">
            <a:spLocks/>
          </p:cNvSpPr>
          <p:nvPr/>
        </p:nvSpPr>
        <p:spPr bwMode="auto">
          <a:xfrm>
            <a:off x="2286000" y="155575"/>
            <a:ext cx="4572000" cy="7620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defRPr/>
            </a:pPr>
            <a:r>
              <a:rPr lang="en-US" sz="3600" dirty="0">
                <a:latin typeface="+mn-lt"/>
              </a:rPr>
              <a:t>Resources for Families</a:t>
            </a:r>
            <a:endParaRPr lang="en-US" sz="44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a:p>
            <a:pPr>
              <a:defRPr/>
            </a:pPr>
            <a:endParaRPr lang="en-US" sz="24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p:txBody>
      </p:sp>
      <p:pic>
        <p:nvPicPr>
          <p:cNvPr id="54278" name="Picture 5"/>
          <p:cNvPicPr>
            <a:picLocks noChangeAspect="1" noChangeArrowheads="1"/>
          </p:cNvPicPr>
          <p:nvPr/>
        </p:nvPicPr>
        <p:blipFill>
          <a:blip r:embed="rId4" cstate="print"/>
          <a:srcRect/>
          <a:stretch>
            <a:fillRect/>
          </a:stretch>
        </p:blipFill>
        <p:spPr bwMode="auto">
          <a:xfrm>
            <a:off x="4932363" y="1143000"/>
            <a:ext cx="3517900" cy="464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228600" y="228600"/>
            <a:ext cx="3810000" cy="7620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defRPr/>
            </a:pPr>
            <a:r>
              <a:rPr lang="en-US" sz="2800" dirty="0">
                <a:latin typeface="+mn-lt"/>
              </a:rPr>
              <a:t>	</a:t>
            </a:r>
            <a:r>
              <a:rPr lang="en-US" sz="3600" dirty="0">
                <a:latin typeface="+mn-lt"/>
              </a:rPr>
              <a:t>Resources for you!</a:t>
            </a: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a:p>
            <a:pPr>
              <a:defRPr/>
            </a:pPr>
            <a:endParaRPr lang="en-US" sz="24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p:txBody>
      </p:sp>
      <p:sp>
        <p:nvSpPr>
          <p:cNvPr id="8" name="Content Placeholder 2"/>
          <p:cNvSpPr txBox="1">
            <a:spLocks/>
          </p:cNvSpPr>
          <p:nvPr/>
        </p:nvSpPr>
        <p:spPr bwMode="auto">
          <a:xfrm>
            <a:off x="104775" y="5540375"/>
            <a:ext cx="3476625"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err="1">
                <a:latin typeface="+mn-lt"/>
              </a:rPr>
              <a:t>MyPlate</a:t>
            </a:r>
            <a:r>
              <a:rPr lang="en-US" sz="2800" dirty="0">
                <a:latin typeface="+mn-lt"/>
              </a:rPr>
              <a:t> Recipes </a:t>
            </a:r>
          </a:p>
          <a:p>
            <a:pPr marL="319088" indent="-319088" algn="ctr" eaLnBrk="0" hangingPunct="0">
              <a:spcBef>
                <a:spcPts val="700"/>
              </a:spcBef>
              <a:buClr>
                <a:schemeClr val="accent2"/>
              </a:buClr>
              <a:buSzPct val="60000"/>
              <a:defRPr/>
            </a:pPr>
            <a:r>
              <a:rPr lang="en-US" sz="2800" dirty="0">
                <a:latin typeface="+mn-lt"/>
              </a:rPr>
              <a:t>on </a:t>
            </a:r>
            <a:r>
              <a:rPr lang="en-US" sz="2800" dirty="0" err="1">
                <a:latin typeface="+mn-lt"/>
              </a:rPr>
              <a:t>Pinterest</a:t>
            </a:r>
            <a:endParaRPr lang="en-US" dirty="0">
              <a:latin typeface="+mn-lt"/>
            </a:endParaRPr>
          </a:p>
          <a:p>
            <a:pPr>
              <a:defRPr/>
            </a:pPr>
            <a:endParaRPr lang="en-US" sz="24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p:txBody>
      </p:sp>
      <p:pic>
        <p:nvPicPr>
          <p:cNvPr id="55300" name="Picture 3"/>
          <p:cNvPicPr>
            <a:picLocks noChangeAspect="1" noChangeArrowheads="1"/>
          </p:cNvPicPr>
          <p:nvPr/>
        </p:nvPicPr>
        <p:blipFill>
          <a:blip r:embed="rId3" cstate="print"/>
          <a:srcRect/>
          <a:stretch>
            <a:fillRect/>
          </a:stretch>
        </p:blipFill>
        <p:spPr bwMode="auto">
          <a:xfrm>
            <a:off x="3657600" y="247650"/>
            <a:ext cx="4648200" cy="3105150"/>
          </a:xfrm>
          <a:prstGeom prst="rect">
            <a:avLst/>
          </a:prstGeom>
          <a:noFill/>
          <a:ln w="9525">
            <a:noFill/>
            <a:miter lim="800000"/>
            <a:headEnd/>
            <a:tailEnd/>
          </a:ln>
        </p:spPr>
      </p:pic>
      <p:pic>
        <p:nvPicPr>
          <p:cNvPr id="55301" name="Picture 3"/>
          <p:cNvPicPr>
            <a:picLocks noChangeAspect="1" noChangeArrowheads="1"/>
          </p:cNvPicPr>
          <p:nvPr/>
        </p:nvPicPr>
        <p:blipFill>
          <a:blip r:embed="rId4" cstate="print"/>
          <a:srcRect/>
          <a:stretch>
            <a:fillRect/>
          </a:stretch>
        </p:blipFill>
        <p:spPr bwMode="auto">
          <a:xfrm>
            <a:off x="4191000" y="2574925"/>
            <a:ext cx="4724400" cy="3140075"/>
          </a:xfrm>
          <a:prstGeom prst="rect">
            <a:avLst/>
          </a:prstGeom>
          <a:noFill/>
          <a:ln w="9525">
            <a:noFill/>
            <a:miter lim="800000"/>
            <a:headEnd/>
            <a:tailEnd/>
          </a:ln>
        </p:spPr>
      </p:pic>
      <p:sp>
        <p:nvSpPr>
          <p:cNvPr id="12" name="Content Placeholder 2"/>
          <p:cNvSpPr txBox="1">
            <a:spLocks/>
          </p:cNvSpPr>
          <p:nvPr/>
        </p:nvSpPr>
        <p:spPr bwMode="auto">
          <a:xfrm>
            <a:off x="3733800" y="5867400"/>
            <a:ext cx="5181600"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a:latin typeface="+mn-lt"/>
              </a:rPr>
              <a:t>10 Tips Nutrition Education Series from </a:t>
            </a:r>
            <a:r>
              <a:rPr lang="en-US" sz="2800" dirty="0" err="1">
                <a:latin typeface="+mn-lt"/>
              </a:rPr>
              <a:t>MyPlate</a:t>
            </a:r>
            <a:endParaRPr lang="en-US" dirty="0">
              <a:latin typeface="+mn-lt"/>
            </a:endParaRPr>
          </a:p>
          <a:p>
            <a:pPr>
              <a:defRPr/>
            </a:pPr>
            <a:endParaRPr lang="en-US" sz="24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p:txBody>
      </p:sp>
      <p:pic>
        <p:nvPicPr>
          <p:cNvPr id="55303" name="Picture 2"/>
          <p:cNvPicPr>
            <a:picLocks noChangeAspect="1" noChangeArrowheads="1"/>
          </p:cNvPicPr>
          <p:nvPr/>
        </p:nvPicPr>
        <p:blipFill>
          <a:blip r:embed="rId5" cstate="print"/>
          <a:srcRect/>
          <a:stretch>
            <a:fillRect/>
          </a:stretch>
        </p:blipFill>
        <p:spPr bwMode="auto">
          <a:xfrm>
            <a:off x="152400" y="3668713"/>
            <a:ext cx="3373438" cy="1874837"/>
          </a:xfrm>
          <a:prstGeom prst="rect">
            <a:avLst/>
          </a:prstGeom>
          <a:noFill/>
          <a:ln w="9525">
            <a:noFill/>
            <a:miter lim="800000"/>
            <a:headEnd/>
            <a:tailEnd/>
          </a:ln>
        </p:spPr>
      </p:pic>
      <p:pic>
        <p:nvPicPr>
          <p:cNvPr id="55304" name="Picture 4"/>
          <p:cNvPicPr>
            <a:picLocks noChangeAspect="1" noChangeArrowheads="1"/>
          </p:cNvPicPr>
          <p:nvPr/>
        </p:nvPicPr>
        <p:blipFill>
          <a:blip r:embed="rId6" cstate="print"/>
          <a:srcRect/>
          <a:stretch>
            <a:fillRect/>
          </a:stretch>
        </p:blipFill>
        <p:spPr bwMode="auto">
          <a:xfrm>
            <a:off x="152400" y="1792288"/>
            <a:ext cx="3367088" cy="19192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7"/>
          <p:cNvSpPr>
            <a:spLocks noGrp="1"/>
          </p:cNvSpPr>
          <p:nvPr>
            <p:ph type="title"/>
          </p:nvPr>
        </p:nvSpPr>
        <p:spPr/>
        <p:txBody>
          <a:bodyPr/>
          <a:lstStyle/>
          <a:p>
            <a:pPr>
              <a:defRPr/>
            </a:pPr>
            <a:r>
              <a:rPr lang="en-US" dirty="0" smtClean="0">
                <a:latin typeface="+mn-lt"/>
              </a:rPr>
              <a:t>Join LMCC &amp; Stay </a:t>
            </a:r>
            <a:r>
              <a:rPr lang="en-US" dirty="0">
                <a:latin typeface="+mn-lt"/>
              </a:rPr>
              <a:t>C</a:t>
            </a:r>
            <a:r>
              <a:rPr lang="en-US" dirty="0" smtClean="0">
                <a:latin typeface="+mn-lt"/>
              </a:rPr>
              <a:t>onnected</a:t>
            </a:r>
          </a:p>
        </p:txBody>
      </p:sp>
      <p:sp>
        <p:nvSpPr>
          <p:cNvPr id="9" name="Text Placeholder 8"/>
          <p:cNvSpPr>
            <a:spLocks noGrp="1"/>
          </p:cNvSpPr>
          <p:nvPr>
            <p:ph type="body" idx="1"/>
          </p:nvPr>
        </p:nvSpPr>
        <p:spPr>
          <a:xfrm>
            <a:off x="457200" y="2743200"/>
            <a:ext cx="8153400" cy="3121025"/>
          </a:xfrm>
        </p:spPr>
        <p:txBody>
          <a:bodyPr/>
          <a:lstStyle/>
          <a:p>
            <a:pPr>
              <a:spcBef>
                <a:spcPts val="0"/>
              </a:spcBef>
              <a:defRPr/>
            </a:pPr>
            <a:r>
              <a:rPr lang="en-US" dirty="0" smtClean="0">
                <a:solidFill>
                  <a:schemeClr val="accent4">
                    <a:lumMod val="75000"/>
                  </a:schemeClr>
                </a:solidFill>
              </a:rPr>
              <a:t>For more information and to sign up, visit:</a:t>
            </a:r>
            <a:r>
              <a:rPr lang="en-US" dirty="0" smtClean="0"/>
              <a:t> </a:t>
            </a:r>
            <a:r>
              <a:rPr lang="en-US" dirty="0" smtClean="0">
                <a:hlinkClick r:id="rId3"/>
              </a:rPr>
              <a:t>www.HealthyKidsHealthyFuture.org</a:t>
            </a:r>
            <a:endParaRPr lang="en-US" dirty="0" smtClean="0"/>
          </a:p>
          <a:p>
            <a:pPr>
              <a:spcBef>
                <a:spcPts val="0"/>
              </a:spcBef>
              <a:defRPr/>
            </a:pPr>
            <a:endParaRPr lang="en-US" dirty="0" smtClean="0"/>
          </a:p>
          <a:p>
            <a:pPr>
              <a:spcBef>
                <a:spcPts val="0"/>
              </a:spcBef>
              <a:defRPr/>
            </a:pPr>
            <a:r>
              <a:rPr lang="en-US" dirty="0" smtClean="0">
                <a:solidFill>
                  <a:schemeClr val="accent4">
                    <a:lumMod val="75000"/>
                  </a:schemeClr>
                </a:solidFill>
              </a:rPr>
              <a:t>Contact the Let’s Move! Child Care Help Desk</a:t>
            </a:r>
          </a:p>
          <a:p>
            <a:pPr>
              <a:spcBef>
                <a:spcPts val="0"/>
              </a:spcBef>
              <a:defRPr/>
            </a:pPr>
            <a:r>
              <a:rPr lang="en-US" spc="300" dirty="0" smtClean="0">
                <a:solidFill>
                  <a:schemeClr val="accent2"/>
                </a:solidFill>
              </a:rPr>
              <a:t>   LMCCHelp@cdc.gov</a:t>
            </a:r>
          </a:p>
          <a:p>
            <a:pPr>
              <a:spcBef>
                <a:spcPts val="0"/>
              </a:spcBef>
              <a:defRPr/>
            </a:pPr>
            <a:endParaRPr lang="en-US" spc="300" dirty="0" smtClean="0">
              <a:solidFill>
                <a:schemeClr val="tx1"/>
              </a:solidFill>
            </a:endParaRPr>
          </a:p>
          <a:p>
            <a:pPr>
              <a:spcBef>
                <a:spcPts val="0"/>
              </a:spcBef>
              <a:defRPr/>
            </a:pPr>
            <a:r>
              <a:rPr lang="en-US" dirty="0" smtClean="0">
                <a:solidFill>
                  <a:schemeClr val="accent4">
                    <a:lumMod val="75000"/>
                  </a:schemeClr>
                </a:solidFill>
              </a:rPr>
              <a:t>Share your success stories!</a:t>
            </a:r>
          </a:p>
          <a:p>
            <a:pPr>
              <a:spcBef>
                <a:spcPts val="0"/>
              </a:spcBef>
              <a:defRPr/>
            </a:pPr>
            <a:r>
              <a:rPr lang="en-US" dirty="0" smtClean="0">
                <a:solidFill>
                  <a:schemeClr val="accent4">
                    <a:lumMod val="75000"/>
                  </a:schemeClr>
                </a:solidFill>
                <a:hlinkClick r:id="rId4"/>
              </a:rPr>
              <a:t>www.healthykidshealthyfuture.org/home/resources/success.html</a:t>
            </a:r>
            <a:r>
              <a:rPr lang="en-US" dirty="0" smtClean="0">
                <a:solidFill>
                  <a:schemeClr val="accent4">
                    <a:lumMod val="75000"/>
                  </a:schemeClr>
                </a:solidFill>
              </a:rPr>
              <a:t>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5"/>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11" name="Freeform 6"/>
          <p:cNvSpPr>
            <a:spLocks/>
          </p:cNvSpPr>
          <p:nvPr/>
        </p:nvSpPr>
        <p:spPr bwMode="auto">
          <a:xfrm>
            <a:off x="4011613" y="2003425"/>
            <a:ext cx="644525"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12" name="Freeform 7"/>
          <p:cNvSpPr>
            <a:spLocks/>
          </p:cNvSpPr>
          <p:nvPr/>
        </p:nvSpPr>
        <p:spPr bwMode="auto">
          <a:xfrm>
            <a:off x="3983038"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13" name="Freeform 8"/>
          <p:cNvSpPr>
            <a:spLocks/>
          </p:cNvSpPr>
          <p:nvPr/>
        </p:nvSpPr>
        <p:spPr bwMode="auto">
          <a:xfrm>
            <a:off x="3960813"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14" name="Freeform 9"/>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15" name="Freeform 10"/>
          <p:cNvSpPr>
            <a:spLocks/>
          </p:cNvSpPr>
          <p:nvPr/>
        </p:nvSpPr>
        <p:spPr bwMode="auto">
          <a:xfrm>
            <a:off x="4019550" y="3590925"/>
            <a:ext cx="838200"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16" name="Freeform 11"/>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17" name="Freeform 12"/>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18" name="Freeform 13"/>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19" name="Freeform 14"/>
          <p:cNvSpPr>
            <a:spLocks/>
          </p:cNvSpPr>
          <p:nvPr/>
        </p:nvSpPr>
        <p:spPr bwMode="auto">
          <a:xfrm>
            <a:off x="5343525" y="3265488"/>
            <a:ext cx="719138"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20" name="Freeform 15"/>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21" name="Freeform 16"/>
          <p:cNvSpPr>
            <a:spLocks/>
          </p:cNvSpPr>
          <p:nvPr/>
        </p:nvSpPr>
        <p:spPr bwMode="auto">
          <a:xfrm>
            <a:off x="5489575" y="3824288"/>
            <a:ext cx="374650"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22" name="Freeform 17"/>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23" name="Freeform 18"/>
          <p:cNvSpPr>
            <a:spLocks/>
          </p:cNvSpPr>
          <p:nvPr/>
        </p:nvSpPr>
        <p:spPr bwMode="auto">
          <a:xfrm>
            <a:off x="5843588"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24" name="Freeform 19"/>
          <p:cNvSpPr>
            <a:spLocks/>
          </p:cNvSpPr>
          <p:nvPr/>
        </p:nvSpPr>
        <p:spPr bwMode="auto">
          <a:xfrm>
            <a:off x="5591175" y="4311650"/>
            <a:ext cx="8890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25" name="Freeform 20"/>
          <p:cNvSpPr>
            <a:spLocks/>
          </p:cNvSpPr>
          <p:nvPr/>
        </p:nvSpPr>
        <p:spPr bwMode="auto">
          <a:xfrm>
            <a:off x="5988050" y="3009900"/>
            <a:ext cx="44132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26" name="Freeform 21"/>
          <p:cNvSpPr>
            <a:spLocks/>
          </p:cNvSpPr>
          <p:nvPr/>
        </p:nvSpPr>
        <p:spPr bwMode="auto">
          <a:xfrm>
            <a:off x="4845050" y="3660775"/>
            <a:ext cx="484188"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27" name="Freeform 22"/>
          <p:cNvSpPr>
            <a:spLocks/>
          </p:cNvSpPr>
          <p:nvPr/>
        </p:nvSpPr>
        <p:spPr bwMode="auto">
          <a:xfrm>
            <a:off x="2103438"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28" name="Freeform 23"/>
          <p:cNvSpPr>
            <a:spLocks/>
          </p:cNvSpPr>
          <p:nvPr/>
        </p:nvSpPr>
        <p:spPr bwMode="auto">
          <a:xfrm>
            <a:off x="3324225" y="2452688"/>
            <a:ext cx="682625"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29" name="Freeform 24"/>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30" name="Freeform 25"/>
          <p:cNvSpPr>
            <a:spLocks/>
          </p:cNvSpPr>
          <p:nvPr/>
        </p:nvSpPr>
        <p:spPr bwMode="auto">
          <a:xfrm>
            <a:off x="3341688" y="3521075"/>
            <a:ext cx="684212"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31" name="Freeform 26"/>
          <p:cNvSpPr>
            <a:spLocks/>
          </p:cNvSpPr>
          <p:nvPr/>
        </p:nvSpPr>
        <p:spPr bwMode="auto">
          <a:xfrm>
            <a:off x="3600450" y="3660775"/>
            <a:ext cx="1368425"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32" name="Freeform 27"/>
          <p:cNvSpPr>
            <a:spLocks/>
          </p:cNvSpPr>
          <p:nvPr/>
        </p:nvSpPr>
        <p:spPr bwMode="auto">
          <a:xfrm>
            <a:off x="6169025"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33" name="Freeform 28"/>
          <p:cNvSpPr>
            <a:spLocks/>
          </p:cNvSpPr>
          <p:nvPr/>
        </p:nvSpPr>
        <p:spPr bwMode="auto">
          <a:xfrm>
            <a:off x="6661150" y="2266950"/>
            <a:ext cx="165100"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17434" name="Group 130"/>
          <p:cNvGrpSpPr>
            <a:grpSpLocks/>
          </p:cNvGrpSpPr>
          <p:nvPr/>
        </p:nvGrpSpPr>
        <p:grpSpPr bwMode="auto">
          <a:xfrm>
            <a:off x="1027113" y="3886200"/>
            <a:ext cx="1785937" cy="1390650"/>
            <a:chOff x="728" y="2532"/>
            <a:chExt cx="1266" cy="876"/>
          </a:xfrm>
        </p:grpSpPr>
        <p:sp>
          <p:nvSpPr>
            <p:cNvPr id="17477" name="Freeform 29"/>
            <p:cNvSpPr>
              <a:spLocks/>
            </p:cNvSpPr>
            <p:nvPr/>
          </p:nvSpPr>
          <p:spPr bwMode="auto">
            <a:xfrm>
              <a:off x="1031" y="2532"/>
              <a:ext cx="963" cy="780"/>
            </a:xfrm>
            <a:custGeom>
              <a:avLst/>
              <a:gdLst>
                <a:gd name="T0" fmla="*/ 9681 w 188"/>
                <a:gd name="T1" fmla="*/ 17491 h 160"/>
                <a:gd name="T2" fmla="*/ 17867 w 188"/>
                <a:gd name="T3" fmla="*/ 22601 h 160"/>
                <a:gd name="T4" fmla="*/ 12360 w 188"/>
                <a:gd name="T5" fmla="*/ 28255 h 160"/>
                <a:gd name="T6" fmla="*/ 11018 w 188"/>
                <a:gd name="T7" fmla="*/ 24336 h 160"/>
                <a:gd name="T8" fmla="*/ 3488 w 188"/>
                <a:gd name="T9" fmla="*/ 31063 h 160"/>
                <a:gd name="T10" fmla="*/ 7530 w 188"/>
                <a:gd name="T11" fmla="*/ 36148 h 160"/>
                <a:gd name="T12" fmla="*/ 18548 w 188"/>
                <a:gd name="T13" fmla="*/ 34413 h 160"/>
                <a:gd name="T14" fmla="*/ 15193 w 188"/>
                <a:gd name="T15" fmla="*/ 41828 h 160"/>
                <a:gd name="T16" fmla="*/ 12360 w 188"/>
                <a:gd name="T17" fmla="*/ 44606 h 160"/>
                <a:gd name="T18" fmla="*/ 6849 w 188"/>
                <a:gd name="T19" fmla="*/ 46342 h 160"/>
                <a:gd name="T20" fmla="*/ 4170 w 188"/>
                <a:gd name="T21" fmla="*/ 55375 h 160"/>
                <a:gd name="T22" fmla="*/ 7530 w 188"/>
                <a:gd name="T23" fmla="*/ 60484 h 160"/>
                <a:gd name="T24" fmla="*/ 15193 w 188"/>
                <a:gd name="T25" fmla="*/ 63263 h 160"/>
                <a:gd name="T26" fmla="*/ 15193 w 188"/>
                <a:gd name="T27" fmla="*/ 67782 h 160"/>
                <a:gd name="T28" fmla="*/ 24060 w 188"/>
                <a:gd name="T29" fmla="*/ 69513 h 160"/>
                <a:gd name="T30" fmla="*/ 28890 w 188"/>
                <a:gd name="T31" fmla="*/ 70561 h 160"/>
                <a:gd name="T32" fmla="*/ 20018 w 188"/>
                <a:gd name="T33" fmla="*/ 79589 h 160"/>
                <a:gd name="T34" fmla="*/ 13041 w 188"/>
                <a:gd name="T35" fmla="*/ 83060 h 160"/>
                <a:gd name="T36" fmla="*/ 2018 w 188"/>
                <a:gd name="T37" fmla="*/ 87575 h 160"/>
                <a:gd name="T38" fmla="*/ 2018 w 188"/>
                <a:gd name="T39" fmla="*/ 90358 h 160"/>
                <a:gd name="T40" fmla="*/ 20018 w 188"/>
                <a:gd name="T41" fmla="*/ 84108 h 160"/>
                <a:gd name="T42" fmla="*/ 42741 w 188"/>
                <a:gd name="T43" fmla="*/ 67782 h 160"/>
                <a:gd name="T44" fmla="*/ 40589 w 188"/>
                <a:gd name="T45" fmla="*/ 66046 h 160"/>
                <a:gd name="T46" fmla="*/ 52950 w 188"/>
                <a:gd name="T47" fmla="*/ 53640 h 160"/>
                <a:gd name="T48" fmla="*/ 49589 w 188"/>
                <a:gd name="T49" fmla="*/ 56989 h 160"/>
                <a:gd name="T50" fmla="*/ 50271 w 188"/>
                <a:gd name="T51" fmla="*/ 61527 h 160"/>
                <a:gd name="T52" fmla="*/ 49589 w 188"/>
                <a:gd name="T53" fmla="*/ 64428 h 160"/>
                <a:gd name="T54" fmla="*/ 59271 w 188"/>
                <a:gd name="T55" fmla="*/ 59889 h 160"/>
                <a:gd name="T56" fmla="*/ 59271 w 188"/>
                <a:gd name="T57" fmla="*/ 55375 h 160"/>
                <a:gd name="T58" fmla="*/ 73649 w 188"/>
                <a:gd name="T59" fmla="*/ 58154 h 160"/>
                <a:gd name="T60" fmla="*/ 83335 w 188"/>
                <a:gd name="T61" fmla="*/ 56989 h 160"/>
                <a:gd name="T62" fmla="*/ 99865 w 188"/>
                <a:gd name="T63" fmla="*/ 61527 h 160"/>
                <a:gd name="T64" fmla="*/ 105372 w 188"/>
                <a:gd name="T65" fmla="*/ 67212 h 160"/>
                <a:gd name="T66" fmla="*/ 114244 w 188"/>
                <a:gd name="T67" fmla="*/ 72296 h 160"/>
                <a:gd name="T68" fmla="*/ 129436 w 188"/>
                <a:gd name="T69" fmla="*/ 73461 h 160"/>
                <a:gd name="T70" fmla="*/ 127413 w 188"/>
                <a:gd name="T71" fmla="*/ 66046 h 160"/>
                <a:gd name="T72" fmla="*/ 121220 w 188"/>
                <a:gd name="T73" fmla="*/ 64998 h 160"/>
                <a:gd name="T74" fmla="*/ 112220 w 188"/>
                <a:gd name="T75" fmla="*/ 59889 h 160"/>
                <a:gd name="T76" fmla="*/ 101202 w 188"/>
                <a:gd name="T77" fmla="*/ 53640 h 160"/>
                <a:gd name="T78" fmla="*/ 97027 w 188"/>
                <a:gd name="T79" fmla="*/ 58154 h 160"/>
                <a:gd name="T80" fmla="*/ 88842 w 188"/>
                <a:gd name="T81" fmla="*/ 52474 h 160"/>
                <a:gd name="T82" fmla="*/ 80498 w 188"/>
                <a:gd name="T83" fmla="*/ 45177 h 160"/>
                <a:gd name="T84" fmla="*/ 70161 w 188"/>
                <a:gd name="T85" fmla="*/ 11812 h 160"/>
                <a:gd name="T86" fmla="*/ 61950 w 188"/>
                <a:gd name="T87" fmla="*/ 2779 h 160"/>
                <a:gd name="T88" fmla="*/ 47438 w 188"/>
                <a:gd name="T89" fmla="*/ 2779 h 160"/>
                <a:gd name="T90" fmla="*/ 40589 w 188"/>
                <a:gd name="T91" fmla="*/ 2779 h 160"/>
                <a:gd name="T92" fmla="*/ 31041 w 188"/>
                <a:gd name="T93" fmla="*/ 0 h 160"/>
                <a:gd name="T94" fmla="*/ 24060 w 188"/>
                <a:gd name="T95" fmla="*/ 2330 h 160"/>
                <a:gd name="T96" fmla="*/ 16530 w 188"/>
                <a:gd name="T97" fmla="*/ 7298 h 160"/>
                <a:gd name="T98" fmla="*/ 13041 w 188"/>
                <a:gd name="T99" fmla="*/ 11812 h 160"/>
                <a:gd name="T100" fmla="*/ 6849 w 188"/>
                <a:gd name="T101" fmla="*/ 14713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78" name="Freeform 30"/>
            <p:cNvSpPr>
              <a:spLocks/>
            </p:cNvSpPr>
            <p:nvPr/>
          </p:nvSpPr>
          <p:spPr bwMode="auto">
            <a:xfrm>
              <a:off x="995" y="3308"/>
              <a:ext cx="20" cy="14"/>
            </a:xfrm>
            <a:custGeom>
              <a:avLst/>
              <a:gdLst>
                <a:gd name="T0" fmla="*/ 1250 w 4"/>
                <a:gd name="T1" fmla="*/ 915 h 3"/>
                <a:gd name="T2" fmla="*/ 1250 w 4"/>
                <a:gd name="T3" fmla="*/ 499 h 3"/>
                <a:gd name="T4" fmla="*/ 1250 w 4"/>
                <a:gd name="T5" fmla="*/ 499 h 3"/>
                <a:gd name="T6" fmla="*/ 1250 w 4"/>
                <a:gd name="T7" fmla="*/ 499 h 3"/>
                <a:gd name="T8" fmla="*/ 1250 w 4"/>
                <a:gd name="T9" fmla="*/ 499 h 3"/>
                <a:gd name="T10" fmla="*/ 1250 w 4"/>
                <a:gd name="T11" fmla="*/ 499 h 3"/>
                <a:gd name="T12" fmla="*/ 1250 w 4"/>
                <a:gd name="T13" fmla="*/ 499 h 3"/>
                <a:gd name="T14" fmla="*/ 625 w 4"/>
                <a:gd name="T15" fmla="*/ 0 h 3"/>
                <a:gd name="T16" fmla="*/ 625 w 4"/>
                <a:gd name="T17" fmla="*/ 0 h 3"/>
                <a:gd name="T18" fmla="*/ 0 w 4"/>
                <a:gd name="T19" fmla="*/ 499 h 3"/>
                <a:gd name="T20" fmla="*/ 0 w 4"/>
                <a:gd name="T21" fmla="*/ 499 h 3"/>
                <a:gd name="T22" fmla="*/ 0 w 4"/>
                <a:gd name="T23" fmla="*/ 499 h 3"/>
                <a:gd name="T24" fmla="*/ 0 w 4"/>
                <a:gd name="T25" fmla="*/ 499 h 3"/>
                <a:gd name="T26" fmla="*/ 0 w 4"/>
                <a:gd name="T27" fmla="*/ 499 h 3"/>
                <a:gd name="T28" fmla="*/ 0 w 4"/>
                <a:gd name="T29" fmla="*/ 499 h 3"/>
                <a:gd name="T30" fmla="*/ 0 w 4"/>
                <a:gd name="T31" fmla="*/ 915 h 3"/>
                <a:gd name="T32" fmla="*/ 0 w 4"/>
                <a:gd name="T33" fmla="*/ 915 h 3"/>
                <a:gd name="T34" fmla="*/ 625 w 4"/>
                <a:gd name="T35" fmla="*/ 915 h 3"/>
                <a:gd name="T36" fmla="*/ 625 w 4"/>
                <a:gd name="T37" fmla="*/ 915 h 3"/>
                <a:gd name="T38" fmla="*/ 625 w 4"/>
                <a:gd name="T39" fmla="*/ 1414 h 3"/>
                <a:gd name="T40" fmla="*/ 1250 w 4"/>
                <a:gd name="T41" fmla="*/ 1414 h 3"/>
                <a:gd name="T42" fmla="*/ 1250 w 4"/>
                <a:gd name="T43" fmla="*/ 1414 h 3"/>
                <a:gd name="T44" fmla="*/ 1875 w 4"/>
                <a:gd name="T45" fmla="*/ 1414 h 3"/>
                <a:gd name="T46" fmla="*/ 1875 w 4"/>
                <a:gd name="T47" fmla="*/ 1414 h 3"/>
                <a:gd name="T48" fmla="*/ 2500 w 4"/>
                <a:gd name="T49" fmla="*/ 915 h 3"/>
                <a:gd name="T50" fmla="*/ 2500 w 4"/>
                <a:gd name="T51" fmla="*/ 915 h 3"/>
                <a:gd name="T52" fmla="*/ 2500 w 4"/>
                <a:gd name="T53" fmla="*/ 915 h 3"/>
                <a:gd name="T54" fmla="*/ 2500 w 4"/>
                <a:gd name="T55" fmla="*/ 499 h 3"/>
                <a:gd name="T56" fmla="*/ 2500 w 4"/>
                <a:gd name="T57" fmla="*/ 499 h 3"/>
                <a:gd name="T58" fmla="*/ 2500 w 4"/>
                <a:gd name="T59" fmla="*/ 499 h 3"/>
                <a:gd name="T60" fmla="*/ 2500 w 4"/>
                <a:gd name="T61" fmla="*/ 499 h 3"/>
                <a:gd name="T62" fmla="*/ 2500 w 4"/>
                <a:gd name="T63" fmla="*/ 499 h 3"/>
                <a:gd name="T64" fmla="*/ 2500 w 4"/>
                <a:gd name="T65" fmla="*/ 0 h 3"/>
                <a:gd name="T66" fmla="*/ 2500 w 4"/>
                <a:gd name="T67" fmla="*/ 0 h 3"/>
                <a:gd name="T68" fmla="*/ 2500 w 4"/>
                <a:gd name="T69" fmla="*/ 0 h 3"/>
                <a:gd name="T70" fmla="*/ 2500 w 4"/>
                <a:gd name="T71" fmla="*/ 0 h 3"/>
                <a:gd name="T72" fmla="*/ 2500 w 4"/>
                <a:gd name="T73" fmla="*/ 499 h 3"/>
                <a:gd name="T74" fmla="*/ 1875 w 4"/>
                <a:gd name="T75" fmla="*/ 499 h 3"/>
                <a:gd name="T76" fmla="*/ 1875 w 4"/>
                <a:gd name="T77" fmla="*/ 499 h 3"/>
                <a:gd name="T78" fmla="*/ 1250 w 4"/>
                <a:gd name="T79" fmla="*/ 915 h 3"/>
                <a:gd name="T80" fmla="*/ 1250 w 4"/>
                <a:gd name="T81" fmla="*/ 915 h 3"/>
                <a:gd name="T82" fmla="*/ 1250 w 4"/>
                <a:gd name="T83" fmla="*/ 915 h 3"/>
                <a:gd name="T84" fmla="*/ 1250 w 4"/>
                <a:gd name="T85" fmla="*/ 915 h 3"/>
                <a:gd name="T86" fmla="*/ 1250 w 4"/>
                <a:gd name="T87" fmla="*/ 1414 h 3"/>
                <a:gd name="T88" fmla="*/ 1875 w 4"/>
                <a:gd name="T89" fmla="*/ 14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a:p>
          </p:txBody>
        </p:sp>
        <p:sp>
          <p:nvSpPr>
            <p:cNvPr id="17479" name="Freeform 31"/>
            <p:cNvSpPr>
              <a:spLocks/>
            </p:cNvSpPr>
            <p:nvPr/>
          </p:nvSpPr>
          <p:spPr bwMode="auto">
            <a:xfrm>
              <a:off x="949" y="3310"/>
              <a:ext cx="46" cy="30"/>
            </a:xfrm>
            <a:custGeom>
              <a:avLst/>
              <a:gdLst>
                <a:gd name="T0" fmla="*/ 4804 w 9"/>
                <a:gd name="T1" fmla="*/ 0 h 6"/>
                <a:gd name="T2" fmla="*/ 2663 w 9"/>
                <a:gd name="T3" fmla="*/ 0 h 6"/>
                <a:gd name="T4" fmla="*/ 2014 w 9"/>
                <a:gd name="T5" fmla="*/ 625 h 6"/>
                <a:gd name="T6" fmla="*/ 2014 w 9"/>
                <a:gd name="T7" fmla="*/ 625 h 6"/>
                <a:gd name="T8" fmla="*/ 2014 w 9"/>
                <a:gd name="T9" fmla="*/ 1250 h 6"/>
                <a:gd name="T10" fmla="*/ 2014 w 9"/>
                <a:gd name="T11" fmla="*/ 1875 h 6"/>
                <a:gd name="T12" fmla="*/ 1334 w 9"/>
                <a:gd name="T13" fmla="*/ 1875 h 6"/>
                <a:gd name="T14" fmla="*/ 1334 w 9"/>
                <a:gd name="T15" fmla="*/ 1875 h 6"/>
                <a:gd name="T16" fmla="*/ 680 w 9"/>
                <a:gd name="T17" fmla="*/ 1875 h 6"/>
                <a:gd name="T18" fmla="*/ 680 w 9"/>
                <a:gd name="T19" fmla="*/ 2500 h 6"/>
                <a:gd name="T20" fmla="*/ 680 w 9"/>
                <a:gd name="T21" fmla="*/ 3125 h 6"/>
                <a:gd name="T22" fmla="*/ 0 w 9"/>
                <a:gd name="T23" fmla="*/ 3125 h 6"/>
                <a:gd name="T24" fmla="*/ 0 w 9"/>
                <a:gd name="T25" fmla="*/ 3750 h 6"/>
                <a:gd name="T26" fmla="*/ 0 w 9"/>
                <a:gd name="T27" fmla="*/ 3750 h 6"/>
                <a:gd name="T28" fmla="*/ 0 w 9"/>
                <a:gd name="T29" fmla="*/ 3750 h 6"/>
                <a:gd name="T30" fmla="*/ 0 w 9"/>
                <a:gd name="T31" fmla="*/ 3750 h 6"/>
                <a:gd name="T32" fmla="*/ 0 w 9"/>
                <a:gd name="T33" fmla="*/ 3750 h 6"/>
                <a:gd name="T34" fmla="*/ 0 w 9"/>
                <a:gd name="T35" fmla="*/ 3750 h 6"/>
                <a:gd name="T36" fmla="*/ 0 w 9"/>
                <a:gd name="T37" fmla="*/ 3750 h 6"/>
                <a:gd name="T38" fmla="*/ 680 w 9"/>
                <a:gd name="T39" fmla="*/ 3750 h 6"/>
                <a:gd name="T40" fmla="*/ 1334 w 9"/>
                <a:gd name="T41" fmla="*/ 3750 h 6"/>
                <a:gd name="T42" fmla="*/ 2014 w 9"/>
                <a:gd name="T43" fmla="*/ 3125 h 6"/>
                <a:gd name="T44" fmla="*/ 4130 w 9"/>
                <a:gd name="T45" fmla="*/ 1875 h 6"/>
                <a:gd name="T46" fmla="*/ 4804 w 9"/>
                <a:gd name="T47" fmla="*/ 1250 h 6"/>
                <a:gd name="T48" fmla="*/ 5484 w 9"/>
                <a:gd name="T49" fmla="*/ 1250 h 6"/>
                <a:gd name="T50" fmla="*/ 6138 w 9"/>
                <a:gd name="T51" fmla="*/ 625 h 6"/>
                <a:gd name="T52" fmla="*/ 6138 w 9"/>
                <a:gd name="T53" fmla="*/ 625 h 6"/>
                <a:gd name="T54" fmla="*/ 6138 w 9"/>
                <a:gd name="T55" fmla="*/ 625 h 6"/>
                <a:gd name="T56" fmla="*/ 5484 w 9"/>
                <a:gd name="T57" fmla="*/ 0 h 6"/>
                <a:gd name="T58" fmla="*/ 5484 w 9"/>
                <a:gd name="T59" fmla="*/ 0 h 6"/>
                <a:gd name="T60" fmla="*/ 5484 w 9"/>
                <a:gd name="T61" fmla="*/ 0 h 6"/>
                <a:gd name="T62" fmla="*/ 5484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80" name="Freeform 32"/>
            <p:cNvSpPr>
              <a:spLocks/>
            </p:cNvSpPr>
            <p:nvPr/>
          </p:nvSpPr>
          <p:spPr bwMode="auto">
            <a:xfrm>
              <a:off x="903" y="3332"/>
              <a:ext cx="46" cy="34"/>
            </a:xfrm>
            <a:custGeom>
              <a:avLst/>
              <a:gdLst>
                <a:gd name="T0" fmla="*/ 5484 w 9"/>
                <a:gd name="T1" fmla="*/ 1724 h 7"/>
                <a:gd name="T2" fmla="*/ 5484 w 9"/>
                <a:gd name="T3" fmla="*/ 568 h 7"/>
                <a:gd name="T4" fmla="*/ 3476 w 9"/>
                <a:gd name="T5" fmla="*/ 1724 h 7"/>
                <a:gd name="T6" fmla="*/ 2663 w 9"/>
                <a:gd name="T7" fmla="*/ 2171 h 7"/>
                <a:gd name="T8" fmla="*/ 2663 w 9"/>
                <a:gd name="T9" fmla="*/ 2171 h 7"/>
                <a:gd name="T10" fmla="*/ 1334 w 9"/>
                <a:gd name="T11" fmla="*/ 2759 h 7"/>
                <a:gd name="T12" fmla="*/ 680 w 9"/>
                <a:gd name="T13" fmla="*/ 3327 h 7"/>
                <a:gd name="T14" fmla="*/ 0 w 9"/>
                <a:gd name="T15" fmla="*/ 3327 h 7"/>
                <a:gd name="T16" fmla="*/ 1334 w 9"/>
                <a:gd name="T17" fmla="*/ 3327 h 7"/>
                <a:gd name="T18" fmla="*/ 2014 w 9"/>
                <a:gd name="T19" fmla="*/ 2759 h 7"/>
                <a:gd name="T20" fmla="*/ 4130 w 9"/>
                <a:gd name="T21" fmla="*/ 2171 h 7"/>
                <a:gd name="T22" fmla="*/ 5484 w 9"/>
                <a:gd name="T23" fmla="*/ 1724 h 7"/>
                <a:gd name="T24" fmla="*/ 5484 w 9"/>
                <a:gd name="T25" fmla="*/ 1724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17481" name="Freeform 33"/>
            <p:cNvSpPr>
              <a:spLocks/>
            </p:cNvSpPr>
            <p:nvPr/>
          </p:nvSpPr>
          <p:spPr bwMode="auto">
            <a:xfrm>
              <a:off x="903" y="3337"/>
              <a:ext cx="41" cy="29"/>
            </a:xfrm>
            <a:custGeom>
              <a:avLst/>
              <a:gdLst>
                <a:gd name="T0" fmla="*/ 5514 w 8"/>
                <a:gd name="T1" fmla="*/ 1121 h 6"/>
                <a:gd name="T2" fmla="*/ 5514 w 8"/>
                <a:gd name="T3" fmla="*/ 561 h 6"/>
                <a:gd name="T4" fmla="*/ 5514 w 8"/>
                <a:gd name="T5" fmla="*/ 561 h 6"/>
                <a:gd name="T6" fmla="*/ 5514 w 8"/>
                <a:gd name="T7" fmla="*/ 0 h 6"/>
                <a:gd name="T8" fmla="*/ 5514 w 8"/>
                <a:gd name="T9" fmla="*/ 0 h 6"/>
                <a:gd name="T10" fmla="*/ 5514 w 8"/>
                <a:gd name="T11" fmla="*/ 0 h 6"/>
                <a:gd name="T12" fmla="*/ 5514 w 8"/>
                <a:gd name="T13" fmla="*/ 0 h 6"/>
                <a:gd name="T14" fmla="*/ 5514 w 8"/>
                <a:gd name="T15" fmla="*/ 0 h 6"/>
                <a:gd name="T16" fmla="*/ 5514 w 8"/>
                <a:gd name="T17" fmla="*/ 0 h 6"/>
                <a:gd name="T18" fmla="*/ 5514 w 8"/>
                <a:gd name="T19" fmla="*/ 0 h 6"/>
                <a:gd name="T20" fmla="*/ 4833 w 8"/>
                <a:gd name="T21" fmla="*/ 0 h 6"/>
                <a:gd name="T22" fmla="*/ 4833 w 8"/>
                <a:gd name="T23" fmla="*/ 0 h 6"/>
                <a:gd name="T24" fmla="*/ 4177 w 8"/>
                <a:gd name="T25" fmla="*/ 0 h 6"/>
                <a:gd name="T26" fmla="*/ 3495 w 8"/>
                <a:gd name="T27" fmla="*/ 561 h 6"/>
                <a:gd name="T28" fmla="*/ 3495 w 8"/>
                <a:gd name="T29" fmla="*/ 1121 h 6"/>
                <a:gd name="T30" fmla="*/ 3495 w 8"/>
                <a:gd name="T31" fmla="*/ 1121 h 6"/>
                <a:gd name="T32" fmla="*/ 2839 w 8"/>
                <a:gd name="T33" fmla="*/ 1121 h 6"/>
                <a:gd name="T34" fmla="*/ 2839 w 8"/>
                <a:gd name="T35" fmla="*/ 1121 h 6"/>
                <a:gd name="T36" fmla="*/ 2839 w 8"/>
                <a:gd name="T37" fmla="*/ 1121 h 6"/>
                <a:gd name="T38" fmla="*/ 2839 w 8"/>
                <a:gd name="T39" fmla="*/ 1682 h 6"/>
                <a:gd name="T40" fmla="*/ 2839 w 8"/>
                <a:gd name="T41" fmla="*/ 1682 h 6"/>
                <a:gd name="T42" fmla="*/ 2839 w 8"/>
                <a:gd name="T43" fmla="*/ 1682 h 6"/>
                <a:gd name="T44" fmla="*/ 2839 w 8"/>
                <a:gd name="T45" fmla="*/ 1682 h 6"/>
                <a:gd name="T46" fmla="*/ 1338 w 8"/>
                <a:gd name="T47" fmla="*/ 2151 h 6"/>
                <a:gd name="T48" fmla="*/ 1338 w 8"/>
                <a:gd name="T49" fmla="*/ 2151 h 6"/>
                <a:gd name="T50" fmla="*/ 1338 w 8"/>
                <a:gd name="T51" fmla="*/ 2151 h 6"/>
                <a:gd name="T52" fmla="*/ 1338 w 8"/>
                <a:gd name="T53" fmla="*/ 2151 h 6"/>
                <a:gd name="T54" fmla="*/ 682 w 8"/>
                <a:gd name="T55" fmla="*/ 2151 h 6"/>
                <a:gd name="T56" fmla="*/ 682 w 8"/>
                <a:gd name="T57" fmla="*/ 2712 h 6"/>
                <a:gd name="T58" fmla="*/ 682 w 8"/>
                <a:gd name="T59" fmla="*/ 2712 h 6"/>
                <a:gd name="T60" fmla="*/ 0 w 8"/>
                <a:gd name="T61" fmla="*/ 2712 h 6"/>
                <a:gd name="T62" fmla="*/ 0 w 8"/>
                <a:gd name="T63" fmla="*/ 2712 h 6"/>
                <a:gd name="T64" fmla="*/ 0 w 8"/>
                <a:gd name="T65" fmla="*/ 2712 h 6"/>
                <a:gd name="T66" fmla="*/ 682 w 8"/>
                <a:gd name="T67" fmla="*/ 3272 h 6"/>
                <a:gd name="T68" fmla="*/ 682 w 8"/>
                <a:gd name="T69" fmla="*/ 3272 h 6"/>
                <a:gd name="T70" fmla="*/ 682 w 8"/>
                <a:gd name="T71" fmla="*/ 3272 h 6"/>
                <a:gd name="T72" fmla="*/ 682 w 8"/>
                <a:gd name="T73" fmla="*/ 3272 h 6"/>
                <a:gd name="T74" fmla="*/ 1338 w 8"/>
                <a:gd name="T75" fmla="*/ 2712 h 6"/>
                <a:gd name="T76" fmla="*/ 1338 w 8"/>
                <a:gd name="T77" fmla="*/ 2712 h 6"/>
                <a:gd name="T78" fmla="*/ 2024 w 8"/>
                <a:gd name="T79" fmla="*/ 2712 h 6"/>
                <a:gd name="T80" fmla="*/ 2024 w 8"/>
                <a:gd name="T81" fmla="*/ 2151 h 6"/>
                <a:gd name="T82" fmla="*/ 2024 w 8"/>
                <a:gd name="T83" fmla="*/ 2151 h 6"/>
                <a:gd name="T84" fmla="*/ 3495 w 8"/>
                <a:gd name="T85" fmla="*/ 2151 h 6"/>
                <a:gd name="T86" fmla="*/ 3495 w 8"/>
                <a:gd name="T87" fmla="*/ 1682 h 6"/>
                <a:gd name="T88" fmla="*/ 4177 w 8"/>
                <a:gd name="T89" fmla="*/ 1682 h 6"/>
                <a:gd name="T90" fmla="*/ 4833 w 8"/>
                <a:gd name="T91" fmla="*/ 1682 h 6"/>
                <a:gd name="T92" fmla="*/ 4833 w 8"/>
                <a:gd name="T93" fmla="*/ 1121 h 6"/>
                <a:gd name="T94" fmla="*/ 4833 w 8"/>
                <a:gd name="T95" fmla="*/ 1121 h 6"/>
                <a:gd name="T96" fmla="*/ 5514 w 8"/>
                <a:gd name="T97" fmla="*/ 1121 h 6"/>
                <a:gd name="T98" fmla="*/ 5514 w 8"/>
                <a:gd name="T99" fmla="*/ 1121 h 6"/>
                <a:gd name="T100" fmla="*/ 5514 w 8"/>
                <a:gd name="T101" fmla="*/ 1121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82" name="Freeform 34"/>
            <p:cNvSpPr>
              <a:spLocks/>
            </p:cNvSpPr>
            <p:nvPr/>
          </p:nvSpPr>
          <p:spPr bwMode="auto">
            <a:xfrm>
              <a:off x="877" y="3376"/>
              <a:ext cx="4" cy="5"/>
            </a:xfrm>
            <a:custGeom>
              <a:avLst/>
              <a:gdLst>
                <a:gd name="T0" fmla="*/ 256 w 1"/>
                <a:gd name="T1" fmla="*/ 0 h 1"/>
                <a:gd name="T2" fmla="*/ 0 w 1"/>
                <a:gd name="T3" fmla="*/ 0 h 1"/>
                <a:gd name="T4" fmla="*/ 0 w 1"/>
                <a:gd name="T5" fmla="*/ 625 h 1"/>
                <a:gd name="T6" fmla="*/ 25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17483" name="Freeform 35"/>
            <p:cNvSpPr>
              <a:spLocks/>
            </p:cNvSpPr>
            <p:nvPr/>
          </p:nvSpPr>
          <p:spPr bwMode="auto">
            <a:xfrm>
              <a:off x="877" y="3376"/>
              <a:ext cx="4" cy="5"/>
            </a:xfrm>
            <a:custGeom>
              <a:avLst/>
              <a:gdLst>
                <a:gd name="T0" fmla="*/ 256 w 1"/>
                <a:gd name="T1" fmla="*/ 0 h 1"/>
                <a:gd name="T2" fmla="*/ 256 w 1"/>
                <a:gd name="T3" fmla="*/ 0 h 1"/>
                <a:gd name="T4" fmla="*/ 256 w 1"/>
                <a:gd name="T5" fmla="*/ 0 h 1"/>
                <a:gd name="T6" fmla="*/ 256 w 1"/>
                <a:gd name="T7" fmla="*/ 0 h 1"/>
                <a:gd name="T8" fmla="*/ 0 w 1"/>
                <a:gd name="T9" fmla="*/ 0 h 1"/>
                <a:gd name="T10" fmla="*/ 0 w 1"/>
                <a:gd name="T11" fmla="*/ 0 h 1"/>
                <a:gd name="T12" fmla="*/ 0 w 1"/>
                <a:gd name="T13" fmla="*/ 0 h 1"/>
                <a:gd name="T14" fmla="*/ 0 w 1"/>
                <a:gd name="T15" fmla="*/ 0 h 1"/>
                <a:gd name="T16" fmla="*/ 0 w 1"/>
                <a:gd name="T17" fmla="*/ 625 h 1"/>
                <a:gd name="T18" fmla="*/ 0 w 1"/>
                <a:gd name="T19" fmla="*/ 625 h 1"/>
                <a:gd name="T20" fmla="*/ 0 w 1"/>
                <a:gd name="T21" fmla="*/ 625 h 1"/>
                <a:gd name="T22" fmla="*/ 0 w 1"/>
                <a:gd name="T23" fmla="*/ 625 h 1"/>
                <a:gd name="T24" fmla="*/ 0 w 1"/>
                <a:gd name="T25" fmla="*/ 625 h 1"/>
                <a:gd name="T26" fmla="*/ 256 w 1"/>
                <a:gd name="T27" fmla="*/ 625 h 1"/>
                <a:gd name="T28" fmla="*/ 256 w 1"/>
                <a:gd name="T29" fmla="*/ 0 h 1"/>
                <a:gd name="T30" fmla="*/ 256 w 1"/>
                <a:gd name="T31" fmla="*/ 0 h 1"/>
                <a:gd name="T32" fmla="*/ 256 w 1"/>
                <a:gd name="T33" fmla="*/ 0 h 1"/>
                <a:gd name="T34" fmla="*/ 256 w 1"/>
                <a:gd name="T35" fmla="*/ 0 h 1"/>
                <a:gd name="T36" fmla="*/ 256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84" name="Freeform 36"/>
            <p:cNvSpPr>
              <a:spLocks/>
            </p:cNvSpPr>
            <p:nvPr/>
          </p:nvSpPr>
          <p:spPr bwMode="auto">
            <a:xfrm>
              <a:off x="836" y="3382"/>
              <a:ext cx="14" cy="14"/>
            </a:xfrm>
            <a:custGeom>
              <a:avLst/>
              <a:gdLst>
                <a:gd name="T0" fmla="*/ 915 w 3"/>
                <a:gd name="T1" fmla="*/ 499 h 3"/>
                <a:gd name="T2" fmla="*/ 1414 w 3"/>
                <a:gd name="T3" fmla="*/ 499 h 3"/>
                <a:gd name="T4" fmla="*/ 915 w 3"/>
                <a:gd name="T5" fmla="*/ 499 h 3"/>
                <a:gd name="T6" fmla="*/ 1414 w 3"/>
                <a:gd name="T7" fmla="*/ 915 h 3"/>
                <a:gd name="T8" fmla="*/ 915 w 3"/>
                <a:gd name="T9" fmla="*/ 915 h 3"/>
                <a:gd name="T10" fmla="*/ 499 w 3"/>
                <a:gd name="T11" fmla="*/ 1414 h 3"/>
                <a:gd name="T12" fmla="*/ 0 w 3"/>
                <a:gd name="T13" fmla="*/ 1414 h 3"/>
                <a:gd name="T14" fmla="*/ 499 w 3"/>
                <a:gd name="T15" fmla="*/ 499 h 3"/>
                <a:gd name="T16" fmla="*/ 915 w 3"/>
                <a:gd name="T17" fmla="*/ 499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17485" name="Freeform 37"/>
            <p:cNvSpPr>
              <a:spLocks/>
            </p:cNvSpPr>
            <p:nvPr/>
          </p:nvSpPr>
          <p:spPr bwMode="auto">
            <a:xfrm>
              <a:off x="840" y="3384"/>
              <a:ext cx="15" cy="9"/>
            </a:xfrm>
            <a:custGeom>
              <a:avLst/>
              <a:gdLst>
                <a:gd name="T0" fmla="*/ 1250 w 3"/>
                <a:gd name="T1" fmla="*/ 0 h 2"/>
                <a:gd name="T2" fmla="*/ 1250 w 3"/>
                <a:gd name="T3" fmla="*/ 0 h 2"/>
                <a:gd name="T4" fmla="*/ 1250 w 3"/>
                <a:gd name="T5" fmla="*/ 0 h 2"/>
                <a:gd name="T6" fmla="*/ 1250 w 3"/>
                <a:gd name="T7" fmla="*/ 0 h 2"/>
                <a:gd name="T8" fmla="*/ 1875 w 3"/>
                <a:gd name="T9" fmla="*/ 0 h 2"/>
                <a:gd name="T10" fmla="*/ 1875 w 3"/>
                <a:gd name="T11" fmla="*/ 0 h 2"/>
                <a:gd name="T12" fmla="*/ 1875 w 3"/>
                <a:gd name="T13" fmla="*/ 0 h 2"/>
                <a:gd name="T14" fmla="*/ 1875 w 3"/>
                <a:gd name="T15" fmla="*/ 0 h 2"/>
                <a:gd name="T16" fmla="*/ 1875 w 3"/>
                <a:gd name="T17" fmla="*/ 0 h 2"/>
                <a:gd name="T18" fmla="*/ 1875 w 3"/>
                <a:gd name="T19" fmla="*/ 0 h 2"/>
                <a:gd name="T20" fmla="*/ 1875 w 3"/>
                <a:gd name="T21" fmla="*/ 0 h 2"/>
                <a:gd name="T22" fmla="*/ 1250 w 3"/>
                <a:gd name="T23" fmla="*/ 0 h 2"/>
                <a:gd name="T24" fmla="*/ 1250 w 3"/>
                <a:gd name="T25" fmla="*/ 445 h 2"/>
                <a:gd name="T26" fmla="*/ 1875 w 3"/>
                <a:gd name="T27" fmla="*/ 445 h 2"/>
                <a:gd name="T28" fmla="*/ 1875 w 3"/>
                <a:gd name="T29" fmla="*/ 445 h 2"/>
                <a:gd name="T30" fmla="*/ 1875 w 3"/>
                <a:gd name="T31" fmla="*/ 445 h 2"/>
                <a:gd name="T32" fmla="*/ 1250 w 3"/>
                <a:gd name="T33" fmla="*/ 445 h 2"/>
                <a:gd name="T34" fmla="*/ 1250 w 3"/>
                <a:gd name="T35" fmla="*/ 445 h 2"/>
                <a:gd name="T36" fmla="*/ 1250 w 3"/>
                <a:gd name="T37" fmla="*/ 445 h 2"/>
                <a:gd name="T38" fmla="*/ 1250 w 3"/>
                <a:gd name="T39" fmla="*/ 445 h 2"/>
                <a:gd name="T40" fmla="*/ 1250 w 3"/>
                <a:gd name="T41" fmla="*/ 445 h 2"/>
                <a:gd name="T42" fmla="*/ 625 w 3"/>
                <a:gd name="T43" fmla="*/ 810 h 2"/>
                <a:gd name="T44" fmla="*/ 625 w 3"/>
                <a:gd name="T45" fmla="*/ 810 h 2"/>
                <a:gd name="T46" fmla="*/ 625 w 3"/>
                <a:gd name="T47" fmla="*/ 810 h 2"/>
                <a:gd name="T48" fmla="*/ 0 w 3"/>
                <a:gd name="T49" fmla="*/ 810 h 2"/>
                <a:gd name="T50" fmla="*/ 0 w 3"/>
                <a:gd name="T51" fmla="*/ 810 h 2"/>
                <a:gd name="T52" fmla="*/ 0 w 3"/>
                <a:gd name="T53" fmla="*/ 445 h 2"/>
                <a:gd name="T54" fmla="*/ 625 w 3"/>
                <a:gd name="T55" fmla="*/ 445 h 2"/>
                <a:gd name="T56" fmla="*/ 625 w 3"/>
                <a:gd name="T57" fmla="*/ 445 h 2"/>
                <a:gd name="T58" fmla="*/ 625 w 3"/>
                <a:gd name="T59" fmla="*/ 445 h 2"/>
                <a:gd name="T60" fmla="*/ 625 w 3"/>
                <a:gd name="T61" fmla="*/ 0 h 2"/>
                <a:gd name="T62" fmla="*/ 1250 w 3"/>
                <a:gd name="T63" fmla="*/ 0 h 2"/>
                <a:gd name="T64" fmla="*/ 1250 w 3"/>
                <a:gd name="T65" fmla="*/ 0 h 2"/>
                <a:gd name="T66" fmla="*/ 1250 w 3"/>
                <a:gd name="T67" fmla="*/ 0 h 2"/>
                <a:gd name="T68" fmla="*/ 1250 w 3"/>
                <a:gd name="T69" fmla="*/ 0 h 2"/>
                <a:gd name="T70" fmla="*/ 1250 w 3"/>
                <a:gd name="T71" fmla="*/ 0 h 2"/>
                <a:gd name="T72" fmla="*/ 1250 w 3"/>
                <a:gd name="T73" fmla="*/ 0 h 2"/>
                <a:gd name="T74" fmla="*/ 125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86" name="Freeform 38"/>
            <p:cNvSpPr>
              <a:spLocks/>
            </p:cNvSpPr>
            <p:nvPr/>
          </p:nvSpPr>
          <p:spPr bwMode="auto">
            <a:xfrm>
              <a:off x="796" y="3390"/>
              <a:ext cx="20" cy="10"/>
            </a:xfrm>
            <a:custGeom>
              <a:avLst/>
              <a:gdLst>
                <a:gd name="T0" fmla="*/ 1875 w 4"/>
                <a:gd name="T1" fmla="*/ 625 h 2"/>
                <a:gd name="T2" fmla="*/ 1875 w 4"/>
                <a:gd name="T3" fmla="*/ 0 h 2"/>
                <a:gd name="T4" fmla="*/ 2500 w 4"/>
                <a:gd name="T5" fmla="*/ 0 h 2"/>
                <a:gd name="T6" fmla="*/ 2500 w 4"/>
                <a:gd name="T7" fmla="*/ 625 h 2"/>
                <a:gd name="T8" fmla="*/ 625 w 4"/>
                <a:gd name="T9" fmla="*/ 1250 h 2"/>
                <a:gd name="T10" fmla="*/ 1875 w 4"/>
                <a:gd name="T11" fmla="*/ 6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17487" name="Freeform 39"/>
            <p:cNvSpPr>
              <a:spLocks/>
            </p:cNvSpPr>
            <p:nvPr/>
          </p:nvSpPr>
          <p:spPr bwMode="auto">
            <a:xfrm>
              <a:off x="802" y="3390"/>
              <a:ext cx="14" cy="10"/>
            </a:xfrm>
            <a:custGeom>
              <a:avLst/>
              <a:gdLst>
                <a:gd name="T0" fmla="*/ 915 w 3"/>
                <a:gd name="T1" fmla="*/ 625 h 2"/>
                <a:gd name="T2" fmla="*/ 915 w 3"/>
                <a:gd name="T3" fmla="*/ 625 h 2"/>
                <a:gd name="T4" fmla="*/ 915 w 3"/>
                <a:gd name="T5" fmla="*/ 0 h 2"/>
                <a:gd name="T6" fmla="*/ 915 w 3"/>
                <a:gd name="T7" fmla="*/ 0 h 2"/>
                <a:gd name="T8" fmla="*/ 915 w 3"/>
                <a:gd name="T9" fmla="*/ 0 h 2"/>
                <a:gd name="T10" fmla="*/ 915 w 3"/>
                <a:gd name="T11" fmla="*/ 0 h 2"/>
                <a:gd name="T12" fmla="*/ 915 w 3"/>
                <a:gd name="T13" fmla="*/ 0 h 2"/>
                <a:gd name="T14" fmla="*/ 1414 w 3"/>
                <a:gd name="T15" fmla="*/ 0 h 2"/>
                <a:gd name="T16" fmla="*/ 1414 w 3"/>
                <a:gd name="T17" fmla="*/ 0 h 2"/>
                <a:gd name="T18" fmla="*/ 1414 w 3"/>
                <a:gd name="T19" fmla="*/ 0 h 2"/>
                <a:gd name="T20" fmla="*/ 1414 w 3"/>
                <a:gd name="T21" fmla="*/ 625 h 2"/>
                <a:gd name="T22" fmla="*/ 1414 w 3"/>
                <a:gd name="T23" fmla="*/ 625 h 2"/>
                <a:gd name="T24" fmla="*/ 1414 w 3"/>
                <a:gd name="T25" fmla="*/ 625 h 2"/>
                <a:gd name="T26" fmla="*/ 1414 w 3"/>
                <a:gd name="T27" fmla="*/ 625 h 2"/>
                <a:gd name="T28" fmla="*/ 915 w 3"/>
                <a:gd name="T29" fmla="*/ 1250 h 2"/>
                <a:gd name="T30" fmla="*/ 499 w 3"/>
                <a:gd name="T31" fmla="*/ 1250 h 2"/>
                <a:gd name="T32" fmla="*/ 0 w 3"/>
                <a:gd name="T33" fmla="*/ 1250 h 2"/>
                <a:gd name="T34" fmla="*/ 0 w 3"/>
                <a:gd name="T35" fmla="*/ 1250 h 2"/>
                <a:gd name="T36" fmla="*/ 0 w 3"/>
                <a:gd name="T37" fmla="*/ 1250 h 2"/>
                <a:gd name="T38" fmla="*/ 0 w 3"/>
                <a:gd name="T39" fmla="*/ 1250 h 2"/>
                <a:gd name="T40" fmla="*/ 0 w 3"/>
                <a:gd name="T41" fmla="*/ 1250 h 2"/>
                <a:gd name="T42" fmla="*/ 0 w 3"/>
                <a:gd name="T43" fmla="*/ 1250 h 2"/>
                <a:gd name="T44" fmla="*/ 499 w 3"/>
                <a:gd name="T45" fmla="*/ 1250 h 2"/>
                <a:gd name="T46" fmla="*/ 915 w 3"/>
                <a:gd name="T47" fmla="*/ 625 h 2"/>
                <a:gd name="T48" fmla="*/ 915 w 3"/>
                <a:gd name="T49" fmla="*/ 625 h 2"/>
                <a:gd name="T50" fmla="*/ 915 w 3"/>
                <a:gd name="T51" fmla="*/ 625 h 2"/>
                <a:gd name="T52" fmla="*/ 915 w 3"/>
                <a:gd name="T53" fmla="*/ 625 h 2"/>
                <a:gd name="T54" fmla="*/ 915 w 3"/>
                <a:gd name="T55" fmla="*/ 6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88" name="Freeform 40"/>
            <p:cNvSpPr>
              <a:spLocks/>
            </p:cNvSpPr>
            <p:nvPr/>
          </p:nvSpPr>
          <p:spPr bwMode="auto">
            <a:xfrm>
              <a:off x="777" y="3391"/>
              <a:ext cx="10" cy="15"/>
            </a:xfrm>
            <a:custGeom>
              <a:avLst/>
              <a:gdLst>
                <a:gd name="T0" fmla="*/ 625 w 2"/>
                <a:gd name="T1" fmla="*/ 625 h 3"/>
                <a:gd name="T2" fmla="*/ 0 w 2"/>
                <a:gd name="T3" fmla="*/ 0 h 3"/>
                <a:gd name="T4" fmla="*/ 0 w 2"/>
                <a:gd name="T5" fmla="*/ 0 h 3"/>
                <a:gd name="T6" fmla="*/ 625 w 2"/>
                <a:gd name="T7" fmla="*/ 1250 h 3"/>
                <a:gd name="T8" fmla="*/ 0 w 2"/>
                <a:gd name="T9" fmla="*/ 1250 h 3"/>
                <a:gd name="T10" fmla="*/ 0 w 2"/>
                <a:gd name="T11" fmla="*/ 1250 h 3"/>
                <a:gd name="T12" fmla="*/ 0 w 2"/>
                <a:gd name="T13" fmla="*/ 1875 h 3"/>
                <a:gd name="T14" fmla="*/ 625 w 2"/>
                <a:gd name="T15" fmla="*/ 1875 h 3"/>
                <a:gd name="T16" fmla="*/ 625 w 2"/>
                <a:gd name="T17" fmla="*/ 1875 h 3"/>
                <a:gd name="T18" fmla="*/ 1250 w 2"/>
                <a:gd name="T19" fmla="*/ 1875 h 3"/>
                <a:gd name="T20" fmla="*/ 1250 w 2"/>
                <a:gd name="T21" fmla="*/ 625 h 3"/>
                <a:gd name="T22" fmla="*/ 1250 w 2"/>
                <a:gd name="T23" fmla="*/ 0 h 3"/>
                <a:gd name="T24" fmla="*/ 625 w 2"/>
                <a:gd name="T25" fmla="*/ 0 h 3"/>
                <a:gd name="T26" fmla="*/ 625 w 2"/>
                <a:gd name="T27" fmla="*/ 6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17489" name="Freeform 41"/>
            <p:cNvSpPr>
              <a:spLocks/>
            </p:cNvSpPr>
            <p:nvPr/>
          </p:nvSpPr>
          <p:spPr bwMode="auto">
            <a:xfrm>
              <a:off x="777" y="3391"/>
              <a:ext cx="10" cy="15"/>
            </a:xfrm>
            <a:custGeom>
              <a:avLst/>
              <a:gdLst>
                <a:gd name="T0" fmla="*/ 625 w 2"/>
                <a:gd name="T1" fmla="*/ 625 h 3"/>
                <a:gd name="T2" fmla="*/ 625 w 2"/>
                <a:gd name="T3" fmla="*/ 0 h 3"/>
                <a:gd name="T4" fmla="*/ 625 w 2"/>
                <a:gd name="T5" fmla="*/ 0 h 3"/>
                <a:gd name="T6" fmla="*/ 625 w 2"/>
                <a:gd name="T7" fmla="*/ 0 h 3"/>
                <a:gd name="T8" fmla="*/ 0 w 2"/>
                <a:gd name="T9" fmla="*/ 0 h 3"/>
                <a:gd name="T10" fmla="*/ 0 w 2"/>
                <a:gd name="T11" fmla="*/ 0 h 3"/>
                <a:gd name="T12" fmla="*/ 0 w 2"/>
                <a:gd name="T13" fmla="*/ 625 h 3"/>
                <a:gd name="T14" fmla="*/ 625 w 2"/>
                <a:gd name="T15" fmla="*/ 625 h 3"/>
                <a:gd name="T16" fmla="*/ 625 w 2"/>
                <a:gd name="T17" fmla="*/ 625 h 3"/>
                <a:gd name="T18" fmla="*/ 625 w 2"/>
                <a:gd name="T19" fmla="*/ 1250 h 3"/>
                <a:gd name="T20" fmla="*/ 0 w 2"/>
                <a:gd name="T21" fmla="*/ 1250 h 3"/>
                <a:gd name="T22" fmla="*/ 0 w 2"/>
                <a:gd name="T23" fmla="*/ 1250 h 3"/>
                <a:gd name="T24" fmla="*/ 0 w 2"/>
                <a:gd name="T25" fmla="*/ 1250 h 3"/>
                <a:gd name="T26" fmla="*/ 0 w 2"/>
                <a:gd name="T27" fmla="*/ 1250 h 3"/>
                <a:gd name="T28" fmla="*/ 0 w 2"/>
                <a:gd name="T29" fmla="*/ 1250 h 3"/>
                <a:gd name="T30" fmla="*/ 0 w 2"/>
                <a:gd name="T31" fmla="*/ 1250 h 3"/>
                <a:gd name="T32" fmla="*/ 0 w 2"/>
                <a:gd name="T33" fmla="*/ 1875 h 3"/>
                <a:gd name="T34" fmla="*/ 625 w 2"/>
                <a:gd name="T35" fmla="*/ 1875 h 3"/>
                <a:gd name="T36" fmla="*/ 625 w 2"/>
                <a:gd name="T37" fmla="*/ 1875 h 3"/>
                <a:gd name="T38" fmla="*/ 625 w 2"/>
                <a:gd name="T39" fmla="*/ 1875 h 3"/>
                <a:gd name="T40" fmla="*/ 625 w 2"/>
                <a:gd name="T41" fmla="*/ 1875 h 3"/>
                <a:gd name="T42" fmla="*/ 625 w 2"/>
                <a:gd name="T43" fmla="*/ 1875 h 3"/>
                <a:gd name="T44" fmla="*/ 1250 w 2"/>
                <a:gd name="T45" fmla="*/ 1875 h 3"/>
                <a:gd name="T46" fmla="*/ 1250 w 2"/>
                <a:gd name="T47" fmla="*/ 1250 h 3"/>
                <a:gd name="T48" fmla="*/ 1250 w 2"/>
                <a:gd name="T49" fmla="*/ 625 h 3"/>
                <a:gd name="T50" fmla="*/ 1250 w 2"/>
                <a:gd name="T51" fmla="*/ 625 h 3"/>
                <a:gd name="T52" fmla="*/ 1250 w 2"/>
                <a:gd name="T53" fmla="*/ 625 h 3"/>
                <a:gd name="T54" fmla="*/ 1250 w 2"/>
                <a:gd name="T55" fmla="*/ 0 h 3"/>
                <a:gd name="T56" fmla="*/ 1250 w 2"/>
                <a:gd name="T57" fmla="*/ 0 h 3"/>
                <a:gd name="T58" fmla="*/ 1250 w 2"/>
                <a:gd name="T59" fmla="*/ 0 h 3"/>
                <a:gd name="T60" fmla="*/ 625 w 2"/>
                <a:gd name="T61" fmla="*/ 0 h 3"/>
                <a:gd name="T62" fmla="*/ 625 w 2"/>
                <a:gd name="T63" fmla="*/ 0 h 3"/>
                <a:gd name="T64" fmla="*/ 625 w 2"/>
                <a:gd name="T65" fmla="*/ 6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90" name="Freeform 42"/>
            <p:cNvSpPr>
              <a:spLocks/>
            </p:cNvSpPr>
            <p:nvPr/>
          </p:nvSpPr>
          <p:spPr bwMode="auto">
            <a:xfrm>
              <a:off x="756" y="3393"/>
              <a:ext cx="16" cy="15"/>
            </a:xfrm>
            <a:custGeom>
              <a:avLst/>
              <a:gdLst>
                <a:gd name="T0" fmla="*/ 2416 w 3"/>
                <a:gd name="T1" fmla="*/ 1875 h 3"/>
                <a:gd name="T2" fmla="*/ 2416 w 3"/>
                <a:gd name="T3" fmla="*/ 1875 h 3"/>
                <a:gd name="T4" fmla="*/ 2416 w 3"/>
                <a:gd name="T5" fmla="*/ 1875 h 3"/>
                <a:gd name="T6" fmla="*/ 2416 w 3"/>
                <a:gd name="T7" fmla="*/ 1875 h 3"/>
                <a:gd name="T8" fmla="*/ 2416 w 3"/>
                <a:gd name="T9" fmla="*/ 1875 h 3"/>
                <a:gd name="T10" fmla="*/ 2416 w 3"/>
                <a:gd name="T11" fmla="*/ 1875 h 3"/>
                <a:gd name="T12" fmla="*/ 1680 w 3"/>
                <a:gd name="T13" fmla="*/ 1250 h 3"/>
                <a:gd name="T14" fmla="*/ 768 w 3"/>
                <a:gd name="T15" fmla="*/ 625 h 3"/>
                <a:gd name="T16" fmla="*/ 768 w 3"/>
                <a:gd name="T17" fmla="*/ 625 h 3"/>
                <a:gd name="T18" fmla="*/ 768 w 3"/>
                <a:gd name="T19" fmla="*/ 625 h 3"/>
                <a:gd name="T20" fmla="*/ 768 w 3"/>
                <a:gd name="T21" fmla="*/ 625 h 3"/>
                <a:gd name="T22" fmla="*/ 768 w 3"/>
                <a:gd name="T23" fmla="*/ 625 h 3"/>
                <a:gd name="T24" fmla="*/ 768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625 h 3"/>
                <a:gd name="T42" fmla="*/ 0 w 3"/>
                <a:gd name="T43" fmla="*/ 625 h 3"/>
                <a:gd name="T44" fmla="*/ 0 w 3"/>
                <a:gd name="T45" fmla="*/ 625 h 3"/>
                <a:gd name="T46" fmla="*/ 0 w 3"/>
                <a:gd name="T47" fmla="*/ 625 h 3"/>
                <a:gd name="T48" fmla="*/ 768 w 3"/>
                <a:gd name="T49" fmla="*/ 625 h 3"/>
                <a:gd name="T50" fmla="*/ 768 w 3"/>
                <a:gd name="T51" fmla="*/ 1250 h 3"/>
                <a:gd name="T52" fmla="*/ 768 w 3"/>
                <a:gd name="T53" fmla="*/ 1250 h 3"/>
                <a:gd name="T54" fmla="*/ 1680 w 3"/>
                <a:gd name="T55" fmla="*/ 1875 h 3"/>
                <a:gd name="T56" fmla="*/ 1680 w 3"/>
                <a:gd name="T57" fmla="*/ 1875 h 3"/>
                <a:gd name="T58" fmla="*/ 2416 w 3"/>
                <a:gd name="T59" fmla="*/ 1875 h 3"/>
                <a:gd name="T60" fmla="*/ 2416 w 3"/>
                <a:gd name="T61" fmla="*/ 1875 h 3"/>
                <a:gd name="T62" fmla="*/ 2416 w 3"/>
                <a:gd name="T63" fmla="*/ 1875 h 3"/>
                <a:gd name="T64" fmla="*/ 2416 w 3"/>
                <a:gd name="T65" fmla="*/ 1875 h 3"/>
                <a:gd name="T66" fmla="*/ 2416 w 3"/>
                <a:gd name="T67" fmla="*/ 18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91" name="Freeform 43"/>
            <p:cNvSpPr>
              <a:spLocks/>
            </p:cNvSpPr>
            <p:nvPr/>
          </p:nvSpPr>
          <p:spPr bwMode="auto">
            <a:xfrm>
              <a:off x="728" y="3383"/>
              <a:ext cx="20" cy="10"/>
            </a:xfrm>
            <a:custGeom>
              <a:avLst/>
              <a:gdLst>
                <a:gd name="T0" fmla="*/ 0 w 4"/>
                <a:gd name="T1" fmla="*/ 625 h 2"/>
                <a:gd name="T2" fmla="*/ 0 w 4"/>
                <a:gd name="T3" fmla="*/ 625 h 2"/>
                <a:gd name="T4" fmla="*/ 625 w 4"/>
                <a:gd name="T5" fmla="*/ 0 h 2"/>
                <a:gd name="T6" fmla="*/ 625 w 4"/>
                <a:gd name="T7" fmla="*/ 0 h 2"/>
                <a:gd name="T8" fmla="*/ 1250 w 4"/>
                <a:gd name="T9" fmla="*/ 0 h 2"/>
                <a:gd name="T10" fmla="*/ 1875 w 4"/>
                <a:gd name="T11" fmla="*/ 0 h 2"/>
                <a:gd name="T12" fmla="*/ 1875 w 4"/>
                <a:gd name="T13" fmla="*/ 0 h 2"/>
                <a:gd name="T14" fmla="*/ 1875 w 4"/>
                <a:gd name="T15" fmla="*/ 0 h 2"/>
                <a:gd name="T16" fmla="*/ 1875 w 4"/>
                <a:gd name="T17" fmla="*/ 625 h 2"/>
                <a:gd name="T18" fmla="*/ 2500 w 4"/>
                <a:gd name="T19" fmla="*/ 625 h 2"/>
                <a:gd name="T20" fmla="*/ 2500 w 4"/>
                <a:gd name="T21" fmla="*/ 625 h 2"/>
                <a:gd name="T22" fmla="*/ 2500 w 4"/>
                <a:gd name="T23" fmla="*/ 625 h 2"/>
                <a:gd name="T24" fmla="*/ 2500 w 4"/>
                <a:gd name="T25" fmla="*/ 625 h 2"/>
                <a:gd name="T26" fmla="*/ 2500 w 4"/>
                <a:gd name="T27" fmla="*/ 625 h 2"/>
                <a:gd name="T28" fmla="*/ 2500 w 4"/>
                <a:gd name="T29" fmla="*/ 625 h 2"/>
                <a:gd name="T30" fmla="*/ 2500 w 4"/>
                <a:gd name="T31" fmla="*/ 625 h 2"/>
                <a:gd name="T32" fmla="*/ 2500 w 4"/>
                <a:gd name="T33" fmla="*/ 1250 h 2"/>
                <a:gd name="T34" fmla="*/ 2500 w 4"/>
                <a:gd name="T35" fmla="*/ 1250 h 2"/>
                <a:gd name="T36" fmla="*/ 2500 w 4"/>
                <a:gd name="T37" fmla="*/ 1250 h 2"/>
                <a:gd name="T38" fmla="*/ 2500 w 4"/>
                <a:gd name="T39" fmla="*/ 1250 h 2"/>
                <a:gd name="T40" fmla="*/ 1875 w 4"/>
                <a:gd name="T41" fmla="*/ 625 h 2"/>
                <a:gd name="T42" fmla="*/ 1875 w 4"/>
                <a:gd name="T43" fmla="*/ 625 h 2"/>
                <a:gd name="T44" fmla="*/ 1875 w 4"/>
                <a:gd name="T45" fmla="*/ 1250 h 2"/>
                <a:gd name="T46" fmla="*/ 1875 w 4"/>
                <a:gd name="T47" fmla="*/ 1250 h 2"/>
                <a:gd name="T48" fmla="*/ 1875 w 4"/>
                <a:gd name="T49" fmla="*/ 1250 h 2"/>
                <a:gd name="T50" fmla="*/ 1250 w 4"/>
                <a:gd name="T51" fmla="*/ 1250 h 2"/>
                <a:gd name="T52" fmla="*/ 1250 w 4"/>
                <a:gd name="T53" fmla="*/ 1250 h 2"/>
                <a:gd name="T54" fmla="*/ 1250 w 4"/>
                <a:gd name="T55" fmla="*/ 1250 h 2"/>
                <a:gd name="T56" fmla="*/ 1250 w 4"/>
                <a:gd name="T57" fmla="*/ 1250 h 2"/>
                <a:gd name="T58" fmla="*/ 1250 w 4"/>
                <a:gd name="T59" fmla="*/ 1250 h 2"/>
                <a:gd name="T60" fmla="*/ 1250 w 4"/>
                <a:gd name="T61" fmla="*/ 1250 h 2"/>
                <a:gd name="T62" fmla="*/ 1250 w 4"/>
                <a:gd name="T63" fmla="*/ 1250 h 2"/>
                <a:gd name="T64" fmla="*/ 625 w 4"/>
                <a:gd name="T65" fmla="*/ 1250 h 2"/>
                <a:gd name="T66" fmla="*/ 625 w 4"/>
                <a:gd name="T67" fmla="*/ 1250 h 2"/>
                <a:gd name="T68" fmla="*/ 625 w 4"/>
                <a:gd name="T69" fmla="*/ 625 h 2"/>
                <a:gd name="T70" fmla="*/ 625 w 4"/>
                <a:gd name="T71" fmla="*/ 625 h 2"/>
                <a:gd name="T72" fmla="*/ 625 w 4"/>
                <a:gd name="T73" fmla="*/ 625 h 2"/>
                <a:gd name="T74" fmla="*/ 625 w 4"/>
                <a:gd name="T75" fmla="*/ 625 h 2"/>
                <a:gd name="T76" fmla="*/ 625 w 4"/>
                <a:gd name="T77" fmla="*/ 625 h 2"/>
                <a:gd name="T78" fmla="*/ 625 w 4"/>
                <a:gd name="T79" fmla="*/ 625 h 2"/>
                <a:gd name="T80" fmla="*/ 625 w 4"/>
                <a:gd name="T81" fmla="*/ 625 h 2"/>
                <a:gd name="T82" fmla="*/ 625 w 4"/>
                <a:gd name="T83" fmla="*/ 625 h 2"/>
                <a:gd name="T84" fmla="*/ 625 w 4"/>
                <a:gd name="T85" fmla="*/ 625 h 2"/>
                <a:gd name="T86" fmla="*/ 625 w 4"/>
                <a:gd name="T87" fmla="*/ 625 h 2"/>
                <a:gd name="T88" fmla="*/ 625 w 4"/>
                <a:gd name="T89" fmla="*/ 625 h 2"/>
                <a:gd name="T90" fmla="*/ 625 w 4"/>
                <a:gd name="T91" fmla="*/ 625 h 2"/>
                <a:gd name="T92" fmla="*/ 625 w 4"/>
                <a:gd name="T93" fmla="*/ 625 h 2"/>
                <a:gd name="T94" fmla="*/ 0 w 4"/>
                <a:gd name="T95" fmla="*/ 625 h 2"/>
                <a:gd name="T96" fmla="*/ 0 w 4"/>
                <a:gd name="T97" fmla="*/ 625 h 2"/>
                <a:gd name="T98" fmla="*/ 0 w 4"/>
                <a:gd name="T99" fmla="*/ 625 h 2"/>
                <a:gd name="T100" fmla="*/ 0 w 4"/>
                <a:gd name="T101" fmla="*/ 625 h 2"/>
                <a:gd name="T102" fmla="*/ 0 w 4"/>
                <a:gd name="T103" fmla="*/ 625 h 2"/>
                <a:gd name="T104" fmla="*/ 0 w 4"/>
                <a:gd name="T105" fmla="*/ 625 h 2"/>
                <a:gd name="T106" fmla="*/ 0 w 4"/>
                <a:gd name="T107" fmla="*/ 625 h 2"/>
                <a:gd name="T108" fmla="*/ 0 w 4"/>
                <a:gd name="T109" fmla="*/ 625 h 2"/>
                <a:gd name="T110" fmla="*/ 0 w 4"/>
                <a:gd name="T111" fmla="*/ 625 h 2"/>
                <a:gd name="T112" fmla="*/ 0 w 4"/>
                <a:gd name="T113" fmla="*/ 625 h 2"/>
                <a:gd name="T114" fmla="*/ 0 w 4"/>
                <a:gd name="T115" fmla="*/ 625 h 2"/>
                <a:gd name="T116" fmla="*/ 0 w 4"/>
                <a:gd name="T117" fmla="*/ 625 h 2"/>
                <a:gd name="T118" fmla="*/ 0 w 4"/>
                <a:gd name="T119" fmla="*/ 625 h 2"/>
                <a:gd name="T120" fmla="*/ 0 w 4"/>
                <a:gd name="T121" fmla="*/ 6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17435" name="Freeform 44"/>
          <p:cNvSpPr>
            <a:spLocks/>
          </p:cNvSpPr>
          <p:nvPr/>
        </p:nvSpPr>
        <p:spPr bwMode="auto">
          <a:xfrm>
            <a:off x="2955925" y="2794000"/>
            <a:ext cx="552450"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36" name="Freeform 45"/>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37" name="Freeform 46"/>
          <p:cNvSpPr>
            <a:spLocks/>
          </p:cNvSpPr>
          <p:nvPr/>
        </p:nvSpPr>
        <p:spPr bwMode="auto">
          <a:xfrm>
            <a:off x="2805113"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38" name="Freeform 47"/>
          <p:cNvSpPr>
            <a:spLocks/>
          </p:cNvSpPr>
          <p:nvPr/>
        </p:nvSpPr>
        <p:spPr bwMode="auto">
          <a:xfrm>
            <a:off x="3051175"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39" name="Freeform 48"/>
          <p:cNvSpPr>
            <a:spLocks/>
          </p:cNvSpPr>
          <p:nvPr/>
        </p:nvSpPr>
        <p:spPr bwMode="auto">
          <a:xfrm>
            <a:off x="2451100"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40" name="Freeform 49"/>
          <p:cNvSpPr>
            <a:spLocks/>
          </p:cNvSpPr>
          <p:nvPr/>
        </p:nvSpPr>
        <p:spPr bwMode="auto">
          <a:xfrm>
            <a:off x="2774950" y="3444875"/>
            <a:ext cx="660400"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41" name="Freeform 50"/>
          <p:cNvSpPr>
            <a:spLocks/>
          </p:cNvSpPr>
          <p:nvPr/>
        </p:nvSpPr>
        <p:spPr bwMode="auto">
          <a:xfrm>
            <a:off x="4606925" y="1981200"/>
            <a:ext cx="642938"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42" name="Freeform 51"/>
          <p:cNvSpPr>
            <a:spLocks/>
          </p:cNvSpPr>
          <p:nvPr/>
        </p:nvSpPr>
        <p:spPr bwMode="auto">
          <a:xfrm>
            <a:off x="4902200" y="4133850"/>
            <a:ext cx="557213"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43" name="Freeform 52"/>
          <p:cNvSpPr>
            <a:spLocks/>
          </p:cNvSpPr>
          <p:nvPr/>
        </p:nvSpPr>
        <p:spPr bwMode="auto">
          <a:xfrm>
            <a:off x="5126038" y="2855913"/>
            <a:ext cx="392112"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44" name="Freeform 53"/>
          <p:cNvSpPr>
            <a:spLocks/>
          </p:cNvSpPr>
          <p:nvPr/>
        </p:nvSpPr>
        <p:spPr bwMode="auto">
          <a:xfrm>
            <a:off x="5538788" y="2390775"/>
            <a:ext cx="376237" cy="549275"/>
          </a:xfrm>
          <a:custGeom>
            <a:avLst/>
            <a:gdLst>
              <a:gd name="T0" fmla="*/ 2147483647 w 52"/>
              <a:gd name="T1" fmla="*/ 2147483647 h 71"/>
              <a:gd name="T2" fmla="*/ 2147483647 w 52"/>
              <a:gd name="T3" fmla="*/ 2147483647 h 71"/>
              <a:gd name="T4" fmla="*/ 2147483647 w 52"/>
              <a:gd name="T5" fmla="*/ 2147483647 h 71"/>
              <a:gd name="T6" fmla="*/ 2147483647 w 52"/>
              <a:gd name="T7" fmla="*/ 2147483647 h 71"/>
              <a:gd name="T8" fmla="*/ 2147483647 w 52"/>
              <a:gd name="T9" fmla="*/ 2147483647 h 71"/>
              <a:gd name="T10" fmla="*/ 2147483647 w 52"/>
              <a:gd name="T11" fmla="*/ 2147483647 h 71"/>
              <a:gd name="T12" fmla="*/ 2147483647 w 52"/>
              <a:gd name="T13" fmla="*/ 2147483647 h 71"/>
              <a:gd name="T14" fmla="*/ 2147483647 w 52"/>
              <a:gd name="T15" fmla="*/ 2147483647 h 71"/>
              <a:gd name="T16" fmla="*/ 2147483647 w 52"/>
              <a:gd name="T17" fmla="*/ 2147483647 h 71"/>
              <a:gd name="T18" fmla="*/ 2147483647 w 52"/>
              <a:gd name="T19" fmla="*/ 2147483647 h 71"/>
              <a:gd name="T20" fmla="*/ 2147483647 w 52"/>
              <a:gd name="T21" fmla="*/ 2147483647 h 71"/>
              <a:gd name="T22" fmla="*/ 2147483647 w 52"/>
              <a:gd name="T23" fmla="*/ 2147483647 h 71"/>
              <a:gd name="T24" fmla="*/ 2147483647 w 52"/>
              <a:gd name="T25" fmla="*/ 2147483647 h 71"/>
              <a:gd name="T26" fmla="*/ 2147483647 w 52"/>
              <a:gd name="T27" fmla="*/ 2147483647 h 71"/>
              <a:gd name="T28" fmla="*/ 2147483647 w 52"/>
              <a:gd name="T29" fmla="*/ 2147483647 h 71"/>
              <a:gd name="T30" fmla="*/ 2147483647 w 52"/>
              <a:gd name="T31" fmla="*/ 2147483647 h 71"/>
              <a:gd name="T32" fmla="*/ 2147483647 w 52"/>
              <a:gd name="T33" fmla="*/ 2147483647 h 71"/>
              <a:gd name="T34" fmla="*/ 2147483647 w 52"/>
              <a:gd name="T35" fmla="*/ 2147483647 h 71"/>
              <a:gd name="T36" fmla="*/ 2147483647 w 52"/>
              <a:gd name="T37" fmla="*/ 2147483647 h 71"/>
              <a:gd name="T38" fmla="*/ 2147483647 w 52"/>
              <a:gd name="T39" fmla="*/ 2147483647 h 71"/>
              <a:gd name="T40" fmla="*/ 2147483647 w 52"/>
              <a:gd name="T41" fmla="*/ 2147483647 h 71"/>
              <a:gd name="T42" fmla="*/ 2147483647 w 52"/>
              <a:gd name="T43" fmla="*/ 2147483647 h 71"/>
              <a:gd name="T44" fmla="*/ 2147483647 w 52"/>
              <a:gd name="T45" fmla="*/ 2147483647 h 71"/>
              <a:gd name="T46" fmla="*/ 2147483647 w 52"/>
              <a:gd name="T47" fmla="*/ 2147483647 h 71"/>
              <a:gd name="T48" fmla="*/ 2147483647 w 52"/>
              <a:gd name="T49" fmla="*/ 2147483647 h 71"/>
              <a:gd name="T50" fmla="*/ 2147483647 w 52"/>
              <a:gd name="T51" fmla="*/ 2147483647 h 71"/>
              <a:gd name="T52" fmla="*/ 2147483647 w 52"/>
              <a:gd name="T53" fmla="*/ 2147483647 h 71"/>
              <a:gd name="T54" fmla="*/ 2147483647 w 52"/>
              <a:gd name="T55" fmla="*/ 2147483647 h 71"/>
              <a:gd name="T56" fmla="*/ 2147483647 w 52"/>
              <a:gd name="T57" fmla="*/ 2147483647 h 71"/>
              <a:gd name="T58" fmla="*/ 2147483647 w 52"/>
              <a:gd name="T59" fmla="*/ 2147483647 h 71"/>
              <a:gd name="T60" fmla="*/ 2147483647 w 52"/>
              <a:gd name="T61" fmla="*/ 2147483647 h 71"/>
              <a:gd name="T62" fmla="*/ 2147483647 w 52"/>
              <a:gd name="T63" fmla="*/ 2147483647 h 71"/>
              <a:gd name="T64" fmla="*/ 2147483647 w 52"/>
              <a:gd name="T65" fmla="*/ 2147483647 h 71"/>
              <a:gd name="T66" fmla="*/ 2147483647 w 52"/>
              <a:gd name="T67" fmla="*/ 2147483647 h 71"/>
              <a:gd name="T68" fmla="*/ 2147483647 w 52"/>
              <a:gd name="T69" fmla="*/ 2147483647 h 71"/>
              <a:gd name="T70" fmla="*/ 2147483647 w 52"/>
              <a:gd name="T71" fmla="*/ 2147483647 h 71"/>
              <a:gd name="T72" fmla="*/ 2147483647 w 52"/>
              <a:gd name="T73" fmla="*/ 2147483647 h 71"/>
              <a:gd name="T74" fmla="*/ 2147483647 w 52"/>
              <a:gd name="T75" fmla="*/ 2147483647 h 71"/>
              <a:gd name="T76" fmla="*/ 2147483647 w 52"/>
              <a:gd name="T77" fmla="*/ 2147483647 h 71"/>
              <a:gd name="T78" fmla="*/ 2147483647 w 52"/>
              <a:gd name="T79" fmla="*/ 2147483647 h 71"/>
              <a:gd name="T80" fmla="*/ 2147483647 w 52"/>
              <a:gd name="T81" fmla="*/ 2147483647 h 71"/>
              <a:gd name="T82" fmla="*/ 2147483647 w 52"/>
              <a:gd name="T83" fmla="*/ 2147483647 h 71"/>
              <a:gd name="T84" fmla="*/ 2147483647 w 52"/>
              <a:gd name="T85" fmla="*/ 2147483647 h 71"/>
              <a:gd name="T86" fmla="*/ 2147483647 w 52"/>
              <a:gd name="T87" fmla="*/ 2147483647 h 71"/>
              <a:gd name="T88" fmla="*/ 2147483647 w 52"/>
              <a:gd name="T89" fmla="*/ 2147483647 h 71"/>
              <a:gd name="T90" fmla="*/ 2147483647 w 52"/>
              <a:gd name="T91" fmla="*/ 2147483647 h 71"/>
              <a:gd name="T92" fmla="*/ 2147483647 w 52"/>
              <a:gd name="T93" fmla="*/ 2147483647 h 71"/>
              <a:gd name="T94" fmla="*/ 2147483647 w 52"/>
              <a:gd name="T95" fmla="*/ 2147483647 h 71"/>
              <a:gd name="T96" fmla="*/ 2147483647 w 52"/>
              <a:gd name="T97" fmla="*/ 2147483647 h 71"/>
              <a:gd name="T98" fmla="*/ 2147483647 w 52"/>
              <a:gd name="T99" fmla="*/ 2147483647 h 71"/>
              <a:gd name="T100" fmla="*/ 2147483647 w 52"/>
              <a:gd name="T101" fmla="*/ 2147483647 h 71"/>
              <a:gd name="T102" fmla="*/ 2147483647 w 52"/>
              <a:gd name="T103" fmla="*/ 2147483647 h 71"/>
              <a:gd name="T104" fmla="*/ 2147483647 w 52"/>
              <a:gd name="T105" fmla="*/ 2147483647 h 71"/>
              <a:gd name="T106" fmla="*/ 0 w 52"/>
              <a:gd name="T107" fmla="*/ 2147483647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45" name="Freeform 54"/>
          <p:cNvSpPr>
            <a:spLocks/>
          </p:cNvSpPr>
          <p:nvPr/>
        </p:nvSpPr>
        <p:spPr bwMode="auto">
          <a:xfrm>
            <a:off x="5176838" y="2197100"/>
            <a:ext cx="601662" cy="317500"/>
          </a:xfrm>
          <a:custGeom>
            <a:avLst/>
            <a:gdLst>
              <a:gd name="T0" fmla="*/ 2147483647 w 83"/>
              <a:gd name="T1" fmla="*/ 2147483647 h 41"/>
              <a:gd name="T2" fmla="*/ 2147483647 w 83"/>
              <a:gd name="T3" fmla="*/ 2147483647 h 41"/>
              <a:gd name="T4" fmla="*/ 2147483647 w 83"/>
              <a:gd name="T5" fmla="*/ 2147483647 h 41"/>
              <a:gd name="T6" fmla="*/ 2147483647 w 83"/>
              <a:gd name="T7" fmla="*/ 2147483647 h 41"/>
              <a:gd name="T8" fmla="*/ 2147483647 w 83"/>
              <a:gd name="T9" fmla="*/ 2147483647 h 41"/>
              <a:gd name="T10" fmla="*/ 2147483647 w 83"/>
              <a:gd name="T11" fmla="*/ 2147483647 h 41"/>
              <a:gd name="T12" fmla="*/ 2147483647 w 83"/>
              <a:gd name="T13" fmla="*/ 2147483647 h 41"/>
              <a:gd name="T14" fmla="*/ 2147483647 w 83"/>
              <a:gd name="T15" fmla="*/ 2147483647 h 41"/>
              <a:gd name="T16" fmla="*/ 2147483647 w 83"/>
              <a:gd name="T17" fmla="*/ 2147483647 h 41"/>
              <a:gd name="T18" fmla="*/ 2147483647 w 83"/>
              <a:gd name="T19" fmla="*/ 2147483647 h 41"/>
              <a:gd name="T20" fmla="*/ 2147483647 w 83"/>
              <a:gd name="T21" fmla="*/ 2147483647 h 41"/>
              <a:gd name="T22" fmla="*/ 2147483647 w 83"/>
              <a:gd name="T23" fmla="*/ 2147483647 h 41"/>
              <a:gd name="T24" fmla="*/ 2147483647 w 83"/>
              <a:gd name="T25" fmla="*/ 2147483647 h 41"/>
              <a:gd name="T26" fmla="*/ 2147483647 w 83"/>
              <a:gd name="T27" fmla="*/ 2147483647 h 41"/>
              <a:gd name="T28" fmla="*/ 2147483647 w 83"/>
              <a:gd name="T29" fmla="*/ 2147483647 h 41"/>
              <a:gd name="T30" fmla="*/ 2147483647 w 83"/>
              <a:gd name="T31" fmla="*/ 2147483647 h 41"/>
              <a:gd name="T32" fmla="*/ 2147483647 w 83"/>
              <a:gd name="T33" fmla="*/ 2147483647 h 41"/>
              <a:gd name="T34" fmla="*/ 2147483647 w 83"/>
              <a:gd name="T35" fmla="*/ 2147483647 h 41"/>
              <a:gd name="T36" fmla="*/ 2147483647 w 83"/>
              <a:gd name="T37" fmla="*/ 2147483647 h 41"/>
              <a:gd name="T38" fmla="*/ 2147483647 w 83"/>
              <a:gd name="T39" fmla="*/ 2147483647 h 41"/>
              <a:gd name="T40" fmla="*/ 2147483647 w 83"/>
              <a:gd name="T41" fmla="*/ 2147483647 h 41"/>
              <a:gd name="T42" fmla="*/ 2147483647 w 83"/>
              <a:gd name="T43" fmla="*/ 2147483647 h 41"/>
              <a:gd name="T44" fmla="*/ 2147483647 w 83"/>
              <a:gd name="T45" fmla="*/ 2147483647 h 41"/>
              <a:gd name="T46" fmla="*/ 2147483647 w 83"/>
              <a:gd name="T47" fmla="*/ 2147483647 h 41"/>
              <a:gd name="T48" fmla="*/ 2147483647 w 83"/>
              <a:gd name="T49" fmla="*/ 2147483647 h 41"/>
              <a:gd name="T50" fmla="*/ 2147483647 w 83"/>
              <a:gd name="T51" fmla="*/ 2147483647 h 41"/>
              <a:gd name="T52" fmla="*/ 2147483647 w 83"/>
              <a:gd name="T53" fmla="*/ 2147483647 h 41"/>
              <a:gd name="T54" fmla="*/ 2147483647 w 83"/>
              <a:gd name="T55" fmla="*/ 2147483647 h 41"/>
              <a:gd name="T56" fmla="*/ 2147483647 w 83"/>
              <a:gd name="T57" fmla="*/ 2147483647 h 41"/>
              <a:gd name="T58" fmla="*/ 2147483647 w 83"/>
              <a:gd name="T59" fmla="*/ 2147483647 h 41"/>
              <a:gd name="T60" fmla="*/ 2147483647 w 83"/>
              <a:gd name="T61" fmla="*/ 2147483647 h 41"/>
              <a:gd name="T62" fmla="*/ 2147483647 w 83"/>
              <a:gd name="T63" fmla="*/ 2147483647 h 41"/>
              <a:gd name="T64" fmla="*/ 2147483647 w 83"/>
              <a:gd name="T65" fmla="*/ 2147483647 h 41"/>
              <a:gd name="T66" fmla="*/ 2147483647 w 83"/>
              <a:gd name="T67" fmla="*/ 2147483647 h 41"/>
              <a:gd name="T68" fmla="*/ 2147483647 w 83"/>
              <a:gd name="T69" fmla="*/ 2147483647 h 41"/>
              <a:gd name="T70" fmla="*/ 2147483647 w 83"/>
              <a:gd name="T71" fmla="*/ 2147483647 h 41"/>
              <a:gd name="T72" fmla="*/ 2147483647 w 83"/>
              <a:gd name="T73" fmla="*/ 2147483647 h 41"/>
              <a:gd name="T74" fmla="*/ 2147483647 w 83"/>
              <a:gd name="T75" fmla="*/ 2147483647 h 41"/>
              <a:gd name="T76" fmla="*/ 2147483647 w 83"/>
              <a:gd name="T77" fmla="*/ 2147483647 h 41"/>
              <a:gd name="T78" fmla="*/ 2147483647 w 83"/>
              <a:gd name="T79" fmla="*/ 2147483647 h 41"/>
              <a:gd name="T80" fmla="*/ 2147483647 w 83"/>
              <a:gd name="T81" fmla="*/ 2147483647 h 41"/>
              <a:gd name="T82" fmla="*/ 2147483647 w 83"/>
              <a:gd name="T83" fmla="*/ 2147483647 h 41"/>
              <a:gd name="T84" fmla="*/ 2147483647 w 83"/>
              <a:gd name="T85" fmla="*/ 2147483647 h 41"/>
              <a:gd name="T86" fmla="*/ 0 w 83"/>
              <a:gd name="T87" fmla="*/ 214748364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46" name="Freeform 55"/>
          <p:cNvSpPr>
            <a:spLocks/>
          </p:cNvSpPr>
          <p:nvPr/>
        </p:nvSpPr>
        <p:spPr bwMode="auto">
          <a:xfrm>
            <a:off x="5473700"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47" name="Freeform 56"/>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48" name="Freeform 57"/>
          <p:cNvSpPr>
            <a:spLocks/>
          </p:cNvSpPr>
          <p:nvPr/>
        </p:nvSpPr>
        <p:spPr bwMode="auto">
          <a:xfrm>
            <a:off x="6111875"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49" name="Freeform 58"/>
          <p:cNvSpPr>
            <a:spLocks/>
          </p:cNvSpPr>
          <p:nvPr/>
        </p:nvSpPr>
        <p:spPr bwMode="auto">
          <a:xfrm>
            <a:off x="5922963" y="3127375"/>
            <a:ext cx="738187"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50" name="Freeform 59"/>
          <p:cNvSpPr>
            <a:spLocks/>
          </p:cNvSpPr>
          <p:nvPr/>
        </p:nvSpPr>
        <p:spPr bwMode="auto">
          <a:xfrm>
            <a:off x="5973763" y="3730625"/>
            <a:ext cx="496887"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51" name="Freeform 60"/>
          <p:cNvSpPr>
            <a:spLocks/>
          </p:cNvSpPr>
          <p:nvPr/>
        </p:nvSpPr>
        <p:spPr bwMode="auto">
          <a:xfrm>
            <a:off x="5748338"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52" name="Freeform 61"/>
          <p:cNvSpPr>
            <a:spLocks/>
          </p:cNvSpPr>
          <p:nvPr/>
        </p:nvSpPr>
        <p:spPr bwMode="auto">
          <a:xfrm>
            <a:off x="6246813"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53" name="Freeform 62"/>
          <p:cNvSpPr>
            <a:spLocks/>
          </p:cNvSpPr>
          <p:nvPr/>
        </p:nvSpPr>
        <p:spPr bwMode="auto">
          <a:xfrm>
            <a:off x="6588125"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54" name="Freeform 63"/>
          <p:cNvSpPr>
            <a:spLocks/>
          </p:cNvSpPr>
          <p:nvPr/>
        </p:nvSpPr>
        <p:spPr bwMode="auto">
          <a:xfrm>
            <a:off x="6616700" y="2801938"/>
            <a:ext cx="138113"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55" name="Freeform 64"/>
          <p:cNvSpPr>
            <a:spLocks/>
          </p:cNvSpPr>
          <p:nvPr/>
        </p:nvSpPr>
        <p:spPr bwMode="auto">
          <a:xfrm>
            <a:off x="6738938"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56" name="Freeform 65"/>
          <p:cNvSpPr>
            <a:spLocks/>
          </p:cNvSpPr>
          <p:nvPr/>
        </p:nvSpPr>
        <p:spPr bwMode="auto">
          <a:xfrm>
            <a:off x="6732588"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57" name="Freeform 66"/>
          <p:cNvSpPr>
            <a:spLocks/>
          </p:cNvSpPr>
          <p:nvPr/>
        </p:nvSpPr>
        <p:spPr bwMode="auto">
          <a:xfrm>
            <a:off x="6884988"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58" name="Freeform 67"/>
          <p:cNvSpPr>
            <a:spLocks/>
          </p:cNvSpPr>
          <p:nvPr/>
        </p:nvSpPr>
        <p:spPr bwMode="auto">
          <a:xfrm>
            <a:off x="6789738"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59" name="Freeform 68"/>
          <p:cNvSpPr>
            <a:spLocks/>
          </p:cNvSpPr>
          <p:nvPr/>
        </p:nvSpPr>
        <p:spPr bwMode="auto">
          <a:xfrm>
            <a:off x="6840538"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17460" name="Group 69"/>
          <p:cNvGrpSpPr>
            <a:grpSpLocks/>
          </p:cNvGrpSpPr>
          <p:nvPr/>
        </p:nvGrpSpPr>
        <p:grpSpPr bwMode="auto">
          <a:xfrm>
            <a:off x="2876550" y="4635500"/>
            <a:ext cx="858838" cy="588963"/>
            <a:chOff x="1991" y="3321"/>
            <a:chExt cx="361" cy="231"/>
          </a:xfrm>
        </p:grpSpPr>
        <p:sp>
          <p:nvSpPr>
            <p:cNvPr id="17469" name="Freeform 70"/>
            <p:cNvSpPr>
              <a:spLocks/>
            </p:cNvSpPr>
            <p:nvPr/>
          </p:nvSpPr>
          <p:spPr bwMode="auto">
            <a:xfrm>
              <a:off x="2274" y="3459"/>
              <a:ext cx="78" cy="93"/>
            </a:xfrm>
            <a:custGeom>
              <a:avLst/>
              <a:gdLst>
                <a:gd name="T0" fmla="*/ 0 w 16"/>
                <a:gd name="T1" fmla="*/ 3979 h 19"/>
                <a:gd name="T2" fmla="*/ 570 w 16"/>
                <a:gd name="T3" fmla="*/ 7499 h 19"/>
                <a:gd name="T4" fmla="*/ 570 w 16"/>
                <a:gd name="T5" fmla="*/ 9153 h 19"/>
                <a:gd name="T6" fmla="*/ 3349 w 16"/>
                <a:gd name="T7" fmla="*/ 10901 h 19"/>
                <a:gd name="T8" fmla="*/ 4514 w 16"/>
                <a:gd name="T9" fmla="*/ 9153 h 19"/>
                <a:gd name="T10" fmla="*/ 9033 w 16"/>
                <a:gd name="T11" fmla="*/ 6324 h 19"/>
                <a:gd name="T12" fmla="*/ 7298 w 16"/>
                <a:gd name="T13" fmla="*/ 2805 h 19"/>
                <a:gd name="T14" fmla="*/ 1735 w 16"/>
                <a:gd name="T15" fmla="*/ 0 h 19"/>
                <a:gd name="T16" fmla="*/ 1735 w 16"/>
                <a:gd name="T17" fmla="*/ 2805 h 19"/>
                <a:gd name="T18" fmla="*/ 0 w 16"/>
                <a:gd name="T19" fmla="*/ 3979 h 19"/>
                <a:gd name="T20" fmla="*/ 0 w 16"/>
                <a:gd name="T21" fmla="*/ 3979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7470" name="Freeform 71"/>
            <p:cNvSpPr>
              <a:spLocks/>
            </p:cNvSpPr>
            <p:nvPr/>
          </p:nvSpPr>
          <p:spPr bwMode="auto">
            <a:xfrm>
              <a:off x="2235" y="3409"/>
              <a:ext cx="44" cy="29"/>
            </a:xfrm>
            <a:custGeom>
              <a:avLst/>
              <a:gdLst>
                <a:gd name="T0" fmla="*/ 1745 w 9"/>
                <a:gd name="T1" fmla="*/ 3272 h 6"/>
                <a:gd name="T2" fmla="*/ 4566 w 9"/>
                <a:gd name="T3" fmla="*/ 3272 h 6"/>
                <a:gd name="T4" fmla="*/ 5138 w 9"/>
                <a:gd name="T5" fmla="*/ 1682 h 6"/>
                <a:gd name="T6" fmla="*/ 2796 w 9"/>
                <a:gd name="T7" fmla="*/ 1121 h 6"/>
                <a:gd name="T8" fmla="*/ 1745 w 9"/>
                <a:gd name="T9" fmla="*/ 1121 h 6"/>
                <a:gd name="T10" fmla="*/ 1173 w 9"/>
                <a:gd name="T11" fmla="*/ 0 h 6"/>
                <a:gd name="T12" fmla="*/ 0 w 9"/>
                <a:gd name="T13" fmla="*/ 1121 h 6"/>
                <a:gd name="T14" fmla="*/ 1173 w 9"/>
                <a:gd name="T15" fmla="*/ 2712 h 6"/>
                <a:gd name="T16" fmla="*/ 1745 w 9"/>
                <a:gd name="T17" fmla="*/ 3272 h 6"/>
                <a:gd name="T18" fmla="*/ 1745 w 9"/>
                <a:gd name="T19" fmla="*/ 327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7471" name="Freeform 72"/>
            <p:cNvSpPr>
              <a:spLocks/>
            </p:cNvSpPr>
            <p:nvPr/>
          </p:nvSpPr>
          <p:spPr bwMode="auto">
            <a:xfrm>
              <a:off x="2225" y="3438"/>
              <a:ext cx="20" cy="10"/>
            </a:xfrm>
            <a:custGeom>
              <a:avLst/>
              <a:gdLst>
                <a:gd name="T0" fmla="*/ 0 w 4"/>
                <a:gd name="T1" fmla="*/ 1250 h 2"/>
                <a:gd name="T2" fmla="*/ 2500 w 4"/>
                <a:gd name="T3" fmla="*/ 0 h 2"/>
                <a:gd name="T4" fmla="*/ 2500 w 4"/>
                <a:gd name="T5" fmla="*/ 1250 h 2"/>
                <a:gd name="T6" fmla="*/ 0 w 4"/>
                <a:gd name="T7" fmla="*/ 1250 h 2"/>
                <a:gd name="T8" fmla="*/ 0 w 4"/>
                <a:gd name="T9" fmla="*/ 1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7472" name="Freeform 73"/>
            <p:cNvSpPr>
              <a:spLocks/>
            </p:cNvSpPr>
            <p:nvPr/>
          </p:nvSpPr>
          <p:spPr bwMode="auto">
            <a:xfrm>
              <a:off x="2211" y="3419"/>
              <a:ext cx="19" cy="14"/>
            </a:xfrm>
            <a:custGeom>
              <a:avLst/>
              <a:gdLst>
                <a:gd name="T0" fmla="*/ 1059 w 4"/>
                <a:gd name="T1" fmla="*/ 0 h 3"/>
                <a:gd name="T2" fmla="*/ 1059 w 4"/>
                <a:gd name="T3" fmla="*/ 0 h 3"/>
                <a:gd name="T4" fmla="*/ 1491 w 4"/>
                <a:gd name="T5" fmla="*/ 0 h 3"/>
                <a:gd name="T6" fmla="*/ 1491 w 4"/>
                <a:gd name="T7" fmla="*/ 0 h 3"/>
                <a:gd name="T8" fmla="*/ 1491 w 4"/>
                <a:gd name="T9" fmla="*/ 0 h 3"/>
                <a:gd name="T10" fmla="*/ 1491 w 4"/>
                <a:gd name="T11" fmla="*/ 499 h 3"/>
                <a:gd name="T12" fmla="*/ 1491 w 4"/>
                <a:gd name="T13" fmla="*/ 499 h 3"/>
                <a:gd name="T14" fmla="*/ 1491 w 4"/>
                <a:gd name="T15" fmla="*/ 499 h 3"/>
                <a:gd name="T16" fmla="*/ 2033 w 4"/>
                <a:gd name="T17" fmla="*/ 499 h 3"/>
                <a:gd name="T18" fmla="*/ 1491 w 4"/>
                <a:gd name="T19" fmla="*/ 915 h 3"/>
                <a:gd name="T20" fmla="*/ 1491 w 4"/>
                <a:gd name="T21" fmla="*/ 915 h 3"/>
                <a:gd name="T22" fmla="*/ 1491 w 4"/>
                <a:gd name="T23" fmla="*/ 915 h 3"/>
                <a:gd name="T24" fmla="*/ 1491 w 4"/>
                <a:gd name="T25" fmla="*/ 1414 h 3"/>
                <a:gd name="T26" fmla="*/ 1491 w 4"/>
                <a:gd name="T27" fmla="*/ 1414 h 3"/>
                <a:gd name="T28" fmla="*/ 1491 w 4"/>
                <a:gd name="T29" fmla="*/ 1414 h 3"/>
                <a:gd name="T30" fmla="*/ 1059 w 4"/>
                <a:gd name="T31" fmla="*/ 1414 h 3"/>
                <a:gd name="T32" fmla="*/ 1059 w 4"/>
                <a:gd name="T33" fmla="*/ 1414 h 3"/>
                <a:gd name="T34" fmla="*/ 1059 w 4"/>
                <a:gd name="T35" fmla="*/ 1414 h 3"/>
                <a:gd name="T36" fmla="*/ 541 w 4"/>
                <a:gd name="T37" fmla="*/ 1414 h 3"/>
                <a:gd name="T38" fmla="*/ 541 w 4"/>
                <a:gd name="T39" fmla="*/ 1414 h 3"/>
                <a:gd name="T40" fmla="*/ 541 w 4"/>
                <a:gd name="T41" fmla="*/ 1414 h 3"/>
                <a:gd name="T42" fmla="*/ 541 w 4"/>
                <a:gd name="T43" fmla="*/ 915 h 3"/>
                <a:gd name="T44" fmla="*/ 0 w 4"/>
                <a:gd name="T45" fmla="*/ 915 h 3"/>
                <a:gd name="T46" fmla="*/ 0 w 4"/>
                <a:gd name="T47" fmla="*/ 915 h 3"/>
                <a:gd name="T48" fmla="*/ 0 w 4"/>
                <a:gd name="T49" fmla="*/ 499 h 3"/>
                <a:gd name="T50" fmla="*/ 0 w 4"/>
                <a:gd name="T51" fmla="*/ 499 h 3"/>
                <a:gd name="T52" fmla="*/ 0 w 4"/>
                <a:gd name="T53" fmla="*/ 499 h 3"/>
                <a:gd name="T54" fmla="*/ 541 w 4"/>
                <a:gd name="T55" fmla="*/ 499 h 3"/>
                <a:gd name="T56" fmla="*/ 541 w 4"/>
                <a:gd name="T57" fmla="*/ 0 h 3"/>
                <a:gd name="T58" fmla="*/ 541 w 4"/>
                <a:gd name="T59" fmla="*/ 0 h 3"/>
                <a:gd name="T60" fmla="*/ 541 w 4"/>
                <a:gd name="T61" fmla="*/ 0 h 3"/>
                <a:gd name="T62" fmla="*/ 1059 w 4"/>
                <a:gd name="T63" fmla="*/ 0 h 3"/>
                <a:gd name="T64" fmla="*/ 1059 w 4"/>
                <a:gd name="T65" fmla="*/ 0 h 3"/>
                <a:gd name="T66" fmla="*/ 1059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7473" name="Freeform 74"/>
            <p:cNvSpPr>
              <a:spLocks/>
            </p:cNvSpPr>
            <p:nvPr/>
          </p:nvSpPr>
          <p:spPr bwMode="auto">
            <a:xfrm>
              <a:off x="2186" y="3394"/>
              <a:ext cx="39" cy="15"/>
            </a:xfrm>
            <a:custGeom>
              <a:avLst/>
              <a:gdLst>
                <a:gd name="T0" fmla="*/ 0 w 8"/>
                <a:gd name="T1" fmla="*/ 1875 h 3"/>
                <a:gd name="T2" fmla="*/ 3944 w 8"/>
                <a:gd name="T3" fmla="*/ 1875 h 3"/>
                <a:gd name="T4" fmla="*/ 4514 w 8"/>
                <a:gd name="T5" fmla="*/ 0 h 3"/>
                <a:gd name="T6" fmla="*/ 1165 w 8"/>
                <a:gd name="T7" fmla="*/ 0 h 3"/>
                <a:gd name="T8" fmla="*/ 0 w 8"/>
                <a:gd name="T9" fmla="*/ 1875 h 3"/>
                <a:gd name="T10" fmla="*/ 0 w 8"/>
                <a:gd name="T11" fmla="*/ 18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7474" name="Freeform 75"/>
            <p:cNvSpPr>
              <a:spLocks/>
            </p:cNvSpPr>
            <p:nvPr/>
          </p:nvSpPr>
          <p:spPr bwMode="auto">
            <a:xfrm>
              <a:off x="2026" y="3321"/>
              <a:ext cx="38" cy="24"/>
            </a:xfrm>
            <a:custGeom>
              <a:avLst/>
              <a:gdLst>
                <a:gd name="T0" fmla="*/ 0 w 8"/>
                <a:gd name="T1" fmla="*/ 2098 h 5"/>
                <a:gd name="T2" fmla="*/ 1491 w 8"/>
                <a:gd name="T3" fmla="*/ 2650 h 5"/>
                <a:gd name="T4" fmla="*/ 3002 w 8"/>
                <a:gd name="T5" fmla="*/ 2650 h 5"/>
                <a:gd name="T6" fmla="*/ 4061 w 8"/>
                <a:gd name="T7" fmla="*/ 1104 h 5"/>
                <a:gd name="T8" fmla="*/ 2574 w 8"/>
                <a:gd name="T9" fmla="*/ 0 h 5"/>
                <a:gd name="T10" fmla="*/ 541 w 8"/>
                <a:gd name="T11" fmla="*/ 1104 h 5"/>
                <a:gd name="T12" fmla="*/ 0 w 8"/>
                <a:gd name="T13" fmla="*/ 2098 h 5"/>
                <a:gd name="T14" fmla="*/ 0 w 8"/>
                <a:gd name="T15" fmla="*/ 2098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7475" name="Freeform 76"/>
            <p:cNvSpPr>
              <a:spLocks/>
            </p:cNvSpPr>
            <p:nvPr/>
          </p:nvSpPr>
          <p:spPr bwMode="auto">
            <a:xfrm>
              <a:off x="1991" y="3321"/>
              <a:ext cx="20" cy="24"/>
            </a:xfrm>
            <a:custGeom>
              <a:avLst/>
              <a:gdLst>
                <a:gd name="T0" fmla="*/ 0 w 4"/>
                <a:gd name="T1" fmla="*/ 2650 h 5"/>
                <a:gd name="T2" fmla="*/ 2500 w 4"/>
                <a:gd name="T3" fmla="*/ 1104 h 5"/>
                <a:gd name="T4" fmla="*/ 2500 w 4"/>
                <a:gd name="T5" fmla="*/ 0 h 5"/>
                <a:gd name="T6" fmla="*/ 0 w 4"/>
                <a:gd name="T7" fmla="*/ 2098 h 5"/>
                <a:gd name="T8" fmla="*/ 0 w 4"/>
                <a:gd name="T9" fmla="*/ 2650 h 5"/>
                <a:gd name="T10" fmla="*/ 0 w 4"/>
                <a:gd name="T11" fmla="*/ 265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7476" name="Freeform 77"/>
            <p:cNvSpPr>
              <a:spLocks/>
            </p:cNvSpPr>
            <p:nvPr/>
          </p:nvSpPr>
          <p:spPr bwMode="auto">
            <a:xfrm>
              <a:off x="2128" y="3360"/>
              <a:ext cx="39" cy="34"/>
            </a:xfrm>
            <a:custGeom>
              <a:avLst/>
              <a:gdLst>
                <a:gd name="T0" fmla="*/ 1735 w 8"/>
                <a:gd name="T1" fmla="*/ 3891 h 7"/>
                <a:gd name="T2" fmla="*/ 4514 w 8"/>
                <a:gd name="T3" fmla="*/ 3891 h 7"/>
                <a:gd name="T4" fmla="*/ 4514 w 8"/>
                <a:gd name="T5" fmla="*/ 2171 h 7"/>
                <a:gd name="T6" fmla="*/ 2306 w 8"/>
                <a:gd name="T7" fmla="*/ 0 h 7"/>
                <a:gd name="T8" fmla="*/ 0 w 8"/>
                <a:gd name="T9" fmla="*/ 1156 h 7"/>
                <a:gd name="T10" fmla="*/ 1735 w 8"/>
                <a:gd name="T11" fmla="*/ 3891 h 7"/>
                <a:gd name="T12" fmla="*/ 1735 w 8"/>
                <a:gd name="T13" fmla="*/ 3891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17461" name="Rectangle 115"/>
          <p:cNvSpPr>
            <a:spLocks noGrp="1" noChangeArrowheads="1"/>
          </p:cNvSpPr>
          <p:nvPr>
            <p:ph type="title" idx="4294967295"/>
          </p:nvPr>
        </p:nvSpPr>
        <p:spPr>
          <a:xfrm>
            <a:off x="0" y="242888"/>
            <a:ext cx="9144000" cy="1143000"/>
          </a:xfrm>
        </p:spPr>
        <p:txBody>
          <a:bodyPr/>
          <a:lstStyle/>
          <a:p>
            <a:r>
              <a:rPr lang="en-US" sz="2400" smtClean="0"/>
              <a:t>Obesity Trends* Among U.S. Adults</a:t>
            </a:r>
            <a:br>
              <a:rPr lang="en-US" sz="2400" smtClean="0"/>
            </a:br>
            <a:r>
              <a:rPr lang="en-US" sz="2400" smtClean="0">
                <a:solidFill>
                  <a:srgbClr val="DE3021"/>
                </a:solidFill>
              </a:rPr>
              <a:t>BRFSS, 1990</a:t>
            </a:r>
          </a:p>
        </p:txBody>
      </p:sp>
      <p:sp>
        <p:nvSpPr>
          <p:cNvPr id="17462" name="Text Box 140"/>
          <p:cNvSpPr txBox="1">
            <a:spLocks noChangeArrowheads="1"/>
          </p:cNvSpPr>
          <p:nvPr/>
        </p:nvSpPr>
        <p:spPr bwMode="auto">
          <a:xfrm>
            <a:off x="2119313" y="1219200"/>
            <a:ext cx="5519737"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17463" name="Text Box 157"/>
          <p:cNvSpPr txBox="1">
            <a:spLocks noChangeArrowheads="1"/>
          </p:cNvSpPr>
          <p:nvPr/>
        </p:nvSpPr>
        <p:spPr bwMode="auto">
          <a:xfrm>
            <a:off x="654050" y="5894388"/>
            <a:ext cx="7251700"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a:t>
            </a:r>
          </a:p>
        </p:txBody>
      </p:sp>
      <p:sp>
        <p:nvSpPr>
          <p:cNvPr id="17464" name="Rectangle 158"/>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7465" name="Rectangle 159"/>
          <p:cNvSpPr>
            <a:spLocks noChangeArrowheads="1"/>
          </p:cNvSpPr>
          <p:nvPr/>
        </p:nvSpPr>
        <p:spPr bwMode="auto">
          <a:xfrm>
            <a:off x="1390650" y="5953125"/>
            <a:ext cx="2095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7466" name="Rectangle 160"/>
          <p:cNvSpPr>
            <a:spLocks noChangeArrowheads="1"/>
          </p:cNvSpPr>
          <p:nvPr/>
        </p:nvSpPr>
        <p:spPr bwMode="auto">
          <a:xfrm>
            <a:off x="2286000" y="5951538"/>
            <a:ext cx="2095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17467" name="Rectangle 162"/>
          <p:cNvSpPr>
            <a:spLocks noChangeArrowheads="1"/>
          </p:cNvSpPr>
          <p:nvPr/>
        </p:nvSpPr>
        <p:spPr bwMode="auto">
          <a:xfrm>
            <a:off x="395288" y="5892800"/>
            <a:ext cx="2946400"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pic>
        <p:nvPicPr>
          <p:cNvPr id="17468" name="Picture 84" descr="cdc_spot-outline.jpg"/>
          <p:cNvPicPr>
            <a:picLocks noChangeAspect="1"/>
          </p:cNvPicPr>
          <p:nvPr/>
        </p:nvPicPr>
        <p:blipFill>
          <a:blip r:embed="rId3" cstate="print"/>
          <a:srcRect/>
          <a:stretch>
            <a:fillRect/>
          </a:stretch>
        </p:blipFill>
        <p:spPr bwMode="auto">
          <a:xfrm>
            <a:off x="7840663" y="6034088"/>
            <a:ext cx="1031875" cy="676275"/>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86"/>
          <p:cNvGrpSpPr>
            <a:grpSpLocks/>
          </p:cNvGrpSpPr>
          <p:nvPr/>
        </p:nvGrpSpPr>
        <p:grpSpPr bwMode="auto">
          <a:xfrm>
            <a:off x="1027113" y="1709738"/>
            <a:ext cx="6169025" cy="3567112"/>
            <a:chOff x="1155701" y="1709740"/>
            <a:chExt cx="6940549" cy="3567112"/>
          </a:xfrm>
        </p:grpSpPr>
        <p:sp>
          <p:nvSpPr>
            <p:cNvPr id="18445" name="Freeform 5"/>
            <p:cNvSpPr>
              <a:spLocks/>
            </p:cNvSpPr>
            <p:nvPr/>
          </p:nvSpPr>
          <p:spPr bwMode="auto">
            <a:xfrm>
              <a:off x="4514851" y="2003425"/>
              <a:ext cx="723900"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46" name="Freeform 6"/>
            <p:cNvSpPr>
              <a:spLocks/>
            </p:cNvSpPr>
            <p:nvPr/>
          </p:nvSpPr>
          <p:spPr bwMode="auto">
            <a:xfrm>
              <a:off x="4483100" y="2398713"/>
              <a:ext cx="765176"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47" name="Freeform 9"/>
            <p:cNvSpPr>
              <a:spLocks/>
            </p:cNvSpPr>
            <p:nvPr/>
          </p:nvSpPr>
          <p:spPr bwMode="auto">
            <a:xfrm>
              <a:off x="4522789" y="3590925"/>
              <a:ext cx="944562"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48" name="Freeform 12"/>
            <p:cNvSpPr>
              <a:spLocks/>
            </p:cNvSpPr>
            <p:nvPr/>
          </p:nvSpPr>
          <p:spPr bwMode="auto">
            <a:xfrm>
              <a:off x="5597525" y="2282827"/>
              <a:ext cx="5778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49" name="Freeform 18"/>
            <p:cNvSpPr>
              <a:spLocks/>
            </p:cNvSpPr>
            <p:nvPr/>
          </p:nvSpPr>
          <p:spPr bwMode="auto">
            <a:xfrm>
              <a:off x="6289675" y="4311650"/>
              <a:ext cx="1001714"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0" name="Freeform 21"/>
            <p:cNvSpPr>
              <a:spLocks/>
            </p:cNvSpPr>
            <p:nvPr/>
          </p:nvSpPr>
          <p:spPr bwMode="auto">
            <a:xfrm>
              <a:off x="2368551"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1" name="Freeform 22"/>
            <p:cNvSpPr>
              <a:spLocks/>
            </p:cNvSpPr>
            <p:nvPr/>
          </p:nvSpPr>
          <p:spPr bwMode="auto">
            <a:xfrm>
              <a:off x="3741738" y="2452690"/>
              <a:ext cx="766762"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2" name="Freeform 23"/>
            <p:cNvSpPr>
              <a:spLocks/>
            </p:cNvSpPr>
            <p:nvPr/>
          </p:nvSpPr>
          <p:spPr bwMode="auto">
            <a:xfrm>
              <a:off x="3865564" y="3003552"/>
              <a:ext cx="804862"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8453" name="Freeform 24"/>
            <p:cNvSpPr>
              <a:spLocks/>
            </p:cNvSpPr>
            <p:nvPr/>
          </p:nvSpPr>
          <p:spPr bwMode="auto">
            <a:xfrm>
              <a:off x="3759201" y="3521076"/>
              <a:ext cx="771525"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4" name="Freeform 26"/>
            <p:cNvSpPr>
              <a:spLocks/>
            </p:cNvSpPr>
            <p:nvPr/>
          </p:nvSpPr>
          <p:spPr bwMode="auto">
            <a:xfrm>
              <a:off x="6942139"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5" name="Freeform 27"/>
            <p:cNvSpPr>
              <a:spLocks/>
            </p:cNvSpPr>
            <p:nvPr/>
          </p:nvSpPr>
          <p:spPr bwMode="auto">
            <a:xfrm>
              <a:off x="7494590" y="2266950"/>
              <a:ext cx="187325"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6" name="Freeform 44"/>
            <p:cNvSpPr>
              <a:spLocks/>
            </p:cNvSpPr>
            <p:nvPr/>
          </p:nvSpPr>
          <p:spPr bwMode="auto">
            <a:xfrm>
              <a:off x="3327402" y="2794002"/>
              <a:ext cx="619125"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7" name="Freeform 45"/>
            <p:cNvSpPr>
              <a:spLocks/>
            </p:cNvSpPr>
            <p:nvPr/>
          </p:nvSpPr>
          <p:spPr bwMode="auto">
            <a:xfrm>
              <a:off x="2636839" y="1709740"/>
              <a:ext cx="730250"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8" name="Freeform 47"/>
            <p:cNvSpPr>
              <a:spLocks/>
            </p:cNvSpPr>
            <p:nvPr/>
          </p:nvSpPr>
          <p:spPr bwMode="auto">
            <a:xfrm>
              <a:off x="3157538" y="1833565"/>
              <a:ext cx="658812"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9" name="Freeform 48"/>
            <p:cNvSpPr>
              <a:spLocks/>
            </p:cNvSpPr>
            <p:nvPr/>
          </p:nvSpPr>
          <p:spPr bwMode="auto">
            <a:xfrm>
              <a:off x="3433764" y="1857375"/>
              <a:ext cx="1122362"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60" name="Freeform 49"/>
            <p:cNvSpPr>
              <a:spLocks/>
            </p:cNvSpPr>
            <p:nvPr/>
          </p:nvSpPr>
          <p:spPr bwMode="auto">
            <a:xfrm>
              <a:off x="2759076" y="2662240"/>
              <a:ext cx="698500"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61" name="Freeform 50"/>
            <p:cNvSpPr>
              <a:spLocks/>
            </p:cNvSpPr>
            <p:nvPr/>
          </p:nvSpPr>
          <p:spPr bwMode="auto">
            <a:xfrm>
              <a:off x="3124201" y="3444875"/>
              <a:ext cx="741363"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62" name="Freeform 51"/>
            <p:cNvSpPr>
              <a:spLocks/>
            </p:cNvSpPr>
            <p:nvPr/>
          </p:nvSpPr>
          <p:spPr bwMode="auto">
            <a:xfrm>
              <a:off x="5183189" y="1981202"/>
              <a:ext cx="723900"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63" name="Freeform 60"/>
            <p:cNvSpPr>
              <a:spLocks/>
            </p:cNvSpPr>
            <p:nvPr/>
          </p:nvSpPr>
          <p:spPr bwMode="auto">
            <a:xfrm>
              <a:off x="6664325" y="3127377"/>
              <a:ext cx="830264"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8464" name="Group 139"/>
            <p:cNvGrpSpPr>
              <a:grpSpLocks/>
            </p:cNvGrpSpPr>
            <p:nvPr/>
          </p:nvGrpSpPr>
          <p:grpSpPr bwMode="auto">
            <a:xfrm>
              <a:off x="1155701" y="2035177"/>
              <a:ext cx="6388100" cy="3241675"/>
              <a:chOff x="720" y="1282"/>
              <a:chExt cx="4024" cy="2042"/>
            </a:xfrm>
          </p:grpSpPr>
          <p:sp>
            <p:nvSpPr>
              <p:cNvPr id="18482" name="Freeform 7"/>
              <p:cNvSpPr>
                <a:spLocks/>
              </p:cNvSpPr>
              <p:nvPr/>
            </p:nvSpPr>
            <p:spPr bwMode="auto">
              <a:xfrm>
                <a:off x="2800" y="1760"/>
                <a:ext cx="570" cy="268"/>
              </a:xfrm>
              <a:custGeom>
                <a:avLst/>
                <a:gdLst>
                  <a:gd name="T0" fmla="*/ 0 w 111"/>
                  <a:gd name="T1" fmla="*/ 19208 h 55"/>
                  <a:gd name="T2" fmla="*/ 2028 w 111"/>
                  <a:gd name="T3" fmla="*/ 0 h 55"/>
                  <a:gd name="T4" fmla="*/ 50104 w 111"/>
                  <a:gd name="T5" fmla="*/ 1735 h 55"/>
                  <a:gd name="T6" fmla="*/ 51449 w 111"/>
                  <a:gd name="T7" fmla="*/ 3348 h 55"/>
                  <a:gd name="T8" fmla="*/ 52820 w 111"/>
                  <a:gd name="T9" fmla="*/ 3348 h 55"/>
                  <a:gd name="T10" fmla="*/ 54294 w 111"/>
                  <a:gd name="T11" fmla="*/ 2777 h 55"/>
                  <a:gd name="T12" fmla="*/ 54982 w 111"/>
                  <a:gd name="T13" fmla="*/ 3348 h 55"/>
                  <a:gd name="T14" fmla="*/ 55665 w 111"/>
                  <a:gd name="T15" fmla="*/ 5082 h 55"/>
                  <a:gd name="T16" fmla="*/ 57010 w 111"/>
                  <a:gd name="T17" fmla="*/ 5082 h 55"/>
                  <a:gd name="T18" fmla="*/ 57698 w 111"/>
                  <a:gd name="T19" fmla="*/ 5082 h 55"/>
                  <a:gd name="T20" fmla="*/ 59044 w 111"/>
                  <a:gd name="T21" fmla="*/ 3942 h 55"/>
                  <a:gd name="T22" fmla="*/ 60518 w 111"/>
                  <a:gd name="T23" fmla="*/ 3942 h 55"/>
                  <a:gd name="T24" fmla="*/ 61889 w 111"/>
                  <a:gd name="T25" fmla="*/ 4512 h 55"/>
                  <a:gd name="T26" fmla="*/ 65396 w 111"/>
                  <a:gd name="T27" fmla="*/ 6247 h 55"/>
                  <a:gd name="T28" fmla="*/ 67429 w 111"/>
                  <a:gd name="T29" fmla="*/ 7290 h 55"/>
                  <a:gd name="T30" fmla="*/ 67429 w 111"/>
                  <a:gd name="T31" fmla="*/ 8454 h 55"/>
                  <a:gd name="T32" fmla="*/ 68801 w 111"/>
                  <a:gd name="T33" fmla="*/ 9024 h 55"/>
                  <a:gd name="T34" fmla="*/ 68801 w 111"/>
                  <a:gd name="T35" fmla="*/ 9594 h 55"/>
                  <a:gd name="T36" fmla="*/ 68112 w 111"/>
                  <a:gd name="T37" fmla="*/ 10754 h 55"/>
                  <a:gd name="T38" fmla="*/ 68801 w 111"/>
                  <a:gd name="T39" fmla="*/ 11802 h 55"/>
                  <a:gd name="T40" fmla="*/ 69591 w 111"/>
                  <a:gd name="T41" fmla="*/ 13532 h 55"/>
                  <a:gd name="T42" fmla="*/ 70274 w 111"/>
                  <a:gd name="T43" fmla="*/ 14102 h 55"/>
                  <a:gd name="T44" fmla="*/ 70274 w 111"/>
                  <a:gd name="T45" fmla="*/ 14696 h 55"/>
                  <a:gd name="T46" fmla="*/ 70274 w 111"/>
                  <a:gd name="T47" fmla="*/ 15744 h 55"/>
                  <a:gd name="T48" fmla="*/ 71620 w 111"/>
                  <a:gd name="T49" fmla="*/ 16314 h 55"/>
                  <a:gd name="T50" fmla="*/ 72308 w 111"/>
                  <a:gd name="T51" fmla="*/ 16884 h 55"/>
                  <a:gd name="T52" fmla="*/ 71620 w 111"/>
                  <a:gd name="T53" fmla="*/ 18044 h 55"/>
                  <a:gd name="T54" fmla="*/ 71620 w 111"/>
                  <a:gd name="T55" fmla="*/ 19208 h 55"/>
                  <a:gd name="T56" fmla="*/ 72991 w 111"/>
                  <a:gd name="T57" fmla="*/ 19778 h 55"/>
                  <a:gd name="T58" fmla="*/ 72991 w 111"/>
                  <a:gd name="T59" fmla="*/ 20821 h 55"/>
                  <a:gd name="T60" fmla="*/ 72308 w 111"/>
                  <a:gd name="T61" fmla="*/ 21391 h 55"/>
                  <a:gd name="T62" fmla="*/ 72991 w 111"/>
                  <a:gd name="T63" fmla="*/ 21986 h 55"/>
                  <a:gd name="T64" fmla="*/ 73679 w 111"/>
                  <a:gd name="T65" fmla="*/ 23150 h 55"/>
                  <a:gd name="T66" fmla="*/ 72991 w 111"/>
                  <a:gd name="T67" fmla="*/ 23720 h 55"/>
                  <a:gd name="T68" fmla="*/ 73679 w 111"/>
                  <a:gd name="T69" fmla="*/ 24763 h 55"/>
                  <a:gd name="T70" fmla="*/ 73679 w 111"/>
                  <a:gd name="T71" fmla="*/ 25333 h 55"/>
                  <a:gd name="T72" fmla="*/ 74336 w 111"/>
                  <a:gd name="T73" fmla="*/ 25903 h 55"/>
                  <a:gd name="T74" fmla="*/ 75153 w 111"/>
                  <a:gd name="T75" fmla="*/ 27068 h 55"/>
                  <a:gd name="T76" fmla="*/ 75841 w 111"/>
                  <a:gd name="T77" fmla="*/ 28233 h 55"/>
                  <a:gd name="T78" fmla="*/ 77186 w 111"/>
                  <a:gd name="T79" fmla="*/ 29275 h 55"/>
                  <a:gd name="T80" fmla="*/ 77186 w 111"/>
                  <a:gd name="T81" fmla="*/ 29845 h 55"/>
                  <a:gd name="T82" fmla="*/ 77186 w 111"/>
                  <a:gd name="T83" fmla="*/ 30440 h 55"/>
                  <a:gd name="T84" fmla="*/ 77186 w 111"/>
                  <a:gd name="T85" fmla="*/ 31010 h 55"/>
                  <a:gd name="T86" fmla="*/ 17326 w 111"/>
                  <a:gd name="T87" fmla="*/ 29845 h 55"/>
                  <a:gd name="T88" fmla="*/ 18142 w 111"/>
                  <a:gd name="T89" fmla="*/ 20251 h 55"/>
                  <a:gd name="T90" fmla="*/ 0 w 111"/>
                  <a:gd name="T91" fmla="*/ 19208 h 55"/>
                  <a:gd name="T92" fmla="*/ 0 w 111"/>
                  <a:gd name="T93" fmla="*/ 19208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3" name="Freeform 8"/>
              <p:cNvSpPr>
                <a:spLocks/>
              </p:cNvSpPr>
              <p:nvPr/>
            </p:nvSpPr>
            <p:spPr bwMode="auto">
              <a:xfrm>
                <a:off x="2913" y="2018"/>
                <a:ext cx="512" cy="259"/>
              </a:xfrm>
              <a:custGeom>
                <a:avLst/>
                <a:gdLst>
                  <a:gd name="T0" fmla="*/ 2017 w 100"/>
                  <a:gd name="T1" fmla="*/ 0 h 53"/>
                  <a:gd name="T2" fmla="*/ 61210 w 100"/>
                  <a:gd name="T3" fmla="*/ 1168 h 53"/>
                  <a:gd name="T4" fmla="*/ 65224 w 100"/>
                  <a:gd name="T5" fmla="*/ 3391 h 53"/>
                  <a:gd name="T6" fmla="*/ 63882 w 100"/>
                  <a:gd name="T7" fmla="*/ 4559 h 53"/>
                  <a:gd name="T8" fmla="*/ 63882 w 100"/>
                  <a:gd name="T9" fmla="*/ 5708 h 53"/>
                  <a:gd name="T10" fmla="*/ 64568 w 100"/>
                  <a:gd name="T11" fmla="*/ 6876 h 53"/>
                  <a:gd name="T12" fmla="*/ 65224 w 100"/>
                  <a:gd name="T13" fmla="*/ 6876 h 53"/>
                  <a:gd name="T14" fmla="*/ 66033 w 100"/>
                  <a:gd name="T15" fmla="*/ 8527 h 53"/>
                  <a:gd name="T16" fmla="*/ 66714 w 100"/>
                  <a:gd name="T17" fmla="*/ 9099 h 53"/>
                  <a:gd name="T18" fmla="*/ 68055 w 100"/>
                  <a:gd name="T19" fmla="*/ 9099 h 53"/>
                  <a:gd name="T20" fmla="*/ 68055 w 100"/>
                  <a:gd name="T21" fmla="*/ 9695 h 53"/>
                  <a:gd name="T22" fmla="*/ 68710 w 100"/>
                  <a:gd name="T23" fmla="*/ 30235 h 53"/>
                  <a:gd name="T24" fmla="*/ 0 w 100"/>
                  <a:gd name="T25" fmla="*/ 29062 h 53"/>
                  <a:gd name="T26" fmla="*/ 2017 w 100"/>
                  <a:gd name="T27" fmla="*/ 0 h 53"/>
                  <a:gd name="T28" fmla="*/ 201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4" name="Freeform 10"/>
              <p:cNvSpPr>
                <a:spLocks/>
              </p:cNvSpPr>
              <p:nvPr/>
            </p:nvSpPr>
            <p:spPr bwMode="auto">
              <a:xfrm>
                <a:off x="3288" y="1726"/>
                <a:ext cx="420" cy="263"/>
              </a:xfrm>
              <a:custGeom>
                <a:avLst/>
                <a:gdLst>
                  <a:gd name="T0" fmla="*/ 45411 w 82"/>
                  <a:gd name="T1" fmla="*/ 0 h 54"/>
                  <a:gd name="T2" fmla="*/ 46748 w 82"/>
                  <a:gd name="T3" fmla="*/ 2206 h 54"/>
                  <a:gd name="T4" fmla="*/ 46092 w 82"/>
                  <a:gd name="T5" fmla="*/ 3346 h 54"/>
                  <a:gd name="T6" fmla="*/ 47429 w 82"/>
                  <a:gd name="T7" fmla="*/ 7281 h 54"/>
                  <a:gd name="T8" fmla="*/ 50922 w 82"/>
                  <a:gd name="T9" fmla="*/ 9015 h 54"/>
                  <a:gd name="T10" fmla="*/ 51604 w 82"/>
                  <a:gd name="T11" fmla="*/ 10174 h 54"/>
                  <a:gd name="T12" fmla="*/ 53755 w 82"/>
                  <a:gd name="T13" fmla="*/ 11791 h 54"/>
                  <a:gd name="T14" fmla="*/ 56429 w 82"/>
                  <a:gd name="T15" fmla="*/ 14684 h 54"/>
                  <a:gd name="T16" fmla="*/ 55092 w 82"/>
                  <a:gd name="T17" fmla="*/ 16296 h 54"/>
                  <a:gd name="T18" fmla="*/ 55092 w 82"/>
                  <a:gd name="T19" fmla="*/ 17436 h 54"/>
                  <a:gd name="T20" fmla="*/ 51604 w 82"/>
                  <a:gd name="T21" fmla="*/ 19165 h 54"/>
                  <a:gd name="T22" fmla="*/ 49580 w 82"/>
                  <a:gd name="T23" fmla="*/ 19642 h 54"/>
                  <a:gd name="T24" fmla="*/ 48244 w 82"/>
                  <a:gd name="T25" fmla="*/ 21371 h 54"/>
                  <a:gd name="T26" fmla="*/ 49580 w 82"/>
                  <a:gd name="T27" fmla="*/ 23105 h 54"/>
                  <a:gd name="T28" fmla="*/ 49580 w 82"/>
                  <a:gd name="T29" fmla="*/ 24717 h 54"/>
                  <a:gd name="T30" fmla="*/ 46748 w 82"/>
                  <a:gd name="T31" fmla="*/ 28180 h 54"/>
                  <a:gd name="T32" fmla="*/ 46092 w 82"/>
                  <a:gd name="T33" fmla="*/ 29816 h 54"/>
                  <a:gd name="T34" fmla="*/ 43393 w 82"/>
                  <a:gd name="T35" fmla="*/ 28180 h 54"/>
                  <a:gd name="T36" fmla="*/ 7529 w 82"/>
                  <a:gd name="T37" fmla="*/ 28652 h 54"/>
                  <a:gd name="T38" fmla="*/ 7529 w 82"/>
                  <a:gd name="T39" fmla="*/ 27040 h 54"/>
                  <a:gd name="T40" fmla="*/ 6192 w 82"/>
                  <a:gd name="T41" fmla="*/ 25311 h 54"/>
                  <a:gd name="T42" fmla="*/ 6848 w 82"/>
                  <a:gd name="T43" fmla="*/ 23675 h 54"/>
                  <a:gd name="T44" fmla="*/ 5511 w 82"/>
                  <a:gd name="T45" fmla="*/ 21941 h 54"/>
                  <a:gd name="T46" fmla="*/ 5511 w 82"/>
                  <a:gd name="T47" fmla="*/ 20212 h 54"/>
                  <a:gd name="T48" fmla="*/ 4169 w 82"/>
                  <a:gd name="T49" fmla="*/ 18595 h 54"/>
                  <a:gd name="T50" fmla="*/ 3488 w 82"/>
                  <a:gd name="T51" fmla="*/ 17436 h 54"/>
                  <a:gd name="T52" fmla="*/ 2018 w 82"/>
                  <a:gd name="T53" fmla="*/ 14684 h 54"/>
                  <a:gd name="T54" fmla="*/ 2674 w 82"/>
                  <a:gd name="T55" fmla="*/ 12926 h 54"/>
                  <a:gd name="T56" fmla="*/ 1337 w 82"/>
                  <a:gd name="T57" fmla="*/ 11197 h 54"/>
                  <a:gd name="T58" fmla="*/ 1337 w 82"/>
                  <a:gd name="T59" fmla="*/ 10174 h 54"/>
                  <a:gd name="T60" fmla="*/ 1337 w 82"/>
                  <a:gd name="T61" fmla="*/ 6687 h 54"/>
                  <a:gd name="T62" fmla="*/ 1337 w 82"/>
                  <a:gd name="T63" fmla="*/ 5669 h 54"/>
                  <a:gd name="T64" fmla="*/ 681 w 82"/>
                  <a:gd name="T65" fmla="*/ 3346 h 54"/>
                  <a:gd name="T66" fmla="*/ 681 w 82"/>
                  <a:gd name="T67" fmla="*/ 1734 h 54"/>
                  <a:gd name="T68" fmla="*/ 1337 w 82"/>
                  <a:gd name="T69" fmla="*/ 1164 h 54"/>
                  <a:gd name="T70" fmla="*/ 1337 w 82"/>
                  <a:gd name="T71" fmla="*/ 1164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5" name="Freeform 11"/>
              <p:cNvSpPr>
                <a:spLocks/>
              </p:cNvSpPr>
              <p:nvPr/>
            </p:nvSpPr>
            <p:spPr bwMode="auto">
              <a:xfrm>
                <a:off x="3345" y="1970"/>
                <a:ext cx="460" cy="380"/>
              </a:xfrm>
              <a:custGeom>
                <a:avLst/>
                <a:gdLst>
                  <a:gd name="T0" fmla="*/ 51801 w 90"/>
                  <a:gd name="T1" fmla="*/ 38853 h 78"/>
                  <a:gd name="T2" fmla="*/ 52614 w 90"/>
                  <a:gd name="T3" fmla="*/ 40017 h 78"/>
                  <a:gd name="T4" fmla="*/ 52614 w 90"/>
                  <a:gd name="T5" fmla="*/ 41746 h 78"/>
                  <a:gd name="T6" fmla="*/ 50472 w 90"/>
                  <a:gd name="T7" fmla="*/ 43364 h 78"/>
                  <a:gd name="T8" fmla="*/ 56611 w 90"/>
                  <a:gd name="T9" fmla="*/ 43934 h 78"/>
                  <a:gd name="T10" fmla="*/ 56611 w 90"/>
                  <a:gd name="T11" fmla="*/ 41746 h 78"/>
                  <a:gd name="T12" fmla="*/ 57940 w 90"/>
                  <a:gd name="T13" fmla="*/ 38853 h 78"/>
                  <a:gd name="T14" fmla="*/ 60086 w 90"/>
                  <a:gd name="T15" fmla="*/ 37688 h 78"/>
                  <a:gd name="T16" fmla="*/ 60761 w 90"/>
                  <a:gd name="T17" fmla="*/ 37688 h 78"/>
                  <a:gd name="T18" fmla="*/ 61415 w 90"/>
                  <a:gd name="T19" fmla="*/ 34341 h 78"/>
                  <a:gd name="T20" fmla="*/ 60761 w 90"/>
                  <a:gd name="T21" fmla="*/ 33776 h 78"/>
                  <a:gd name="T22" fmla="*/ 60086 w 90"/>
                  <a:gd name="T23" fmla="*/ 33182 h 78"/>
                  <a:gd name="T24" fmla="*/ 59406 w 90"/>
                  <a:gd name="T25" fmla="*/ 33776 h 78"/>
                  <a:gd name="T26" fmla="*/ 57290 w 90"/>
                  <a:gd name="T27" fmla="*/ 31564 h 78"/>
                  <a:gd name="T28" fmla="*/ 57940 w 90"/>
                  <a:gd name="T29" fmla="*/ 30405 h 78"/>
                  <a:gd name="T30" fmla="*/ 57290 w 90"/>
                  <a:gd name="T31" fmla="*/ 29265 h 78"/>
                  <a:gd name="T32" fmla="*/ 53943 w 90"/>
                  <a:gd name="T33" fmla="*/ 25894 h 78"/>
                  <a:gd name="T34" fmla="*/ 50472 w 90"/>
                  <a:gd name="T35" fmla="*/ 24159 h 78"/>
                  <a:gd name="T36" fmla="*/ 48458 w 90"/>
                  <a:gd name="T37" fmla="*/ 21382 h 78"/>
                  <a:gd name="T38" fmla="*/ 50472 w 90"/>
                  <a:gd name="T39" fmla="*/ 19200 h 78"/>
                  <a:gd name="T40" fmla="*/ 50472 w 90"/>
                  <a:gd name="T41" fmla="*/ 16876 h 78"/>
                  <a:gd name="T42" fmla="*/ 47804 w 90"/>
                  <a:gd name="T43" fmla="*/ 15263 h 78"/>
                  <a:gd name="T44" fmla="*/ 46475 w 90"/>
                  <a:gd name="T45" fmla="*/ 16306 h 78"/>
                  <a:gd name="T46" fmla="*/ 44334 w 90"/>
                  <a:gd name="T47" fmla="*/ 12365 h 78"/>
                  <a:gd name="T48" fmla="*/ 40986 w 90"/>
                  <a:gd name="T49" fmla="*/ 10182 h 78"/>
                  <a:gd name="T50" fmla="*/ 38190 w 90"/>
                  <a:gd name="T51" fmla="*/ 7288 h 78"/>
                  <a:gd name="T52" fmla="*/ 37516 w 90"/>
                  <a:gd name="T53" fmla="*/ 3347 h 78"/>
                  <a:gd name="T54" fmla="*/ 37516 w 90"/>
                  <a:gd name="T55" fmla="*/ 2207 h 78"/>
                  <a:gd name="T56" fmla="*/ 0 w 90"/>
                  <a:gd name="T57" fmla="*/ 1164 h 78"/>
                  <a:gd name="T58" fmla="*/ 1334 w 90"/>
                  <a:gd name="T59" fmla="*/ 2777 h 78"/>
                  <a:gd name="T60" fmla="*/ 3476 w 90"/>
                  <a:gd name="T61" fmla="*/ 5081 h 78"/>
                  <a:gd name="T62" fmla="*/ 3476 w 90"/>
                  <a:gd name="T63" fmla="*/ 6241 h 78"/>
                  <a:gd name="T64" fmla="*/ 7472 w 90"/>
                  <a:gd name="T65" fmla="*/ 9018 h 78"/>
                  <a:gd name="T66" fmla="*/ 6138 w 90"/>
                  <a:gd name="T67" fmla="*/ 11225 h 78"/>
                  <a:gd name="T68" fmla="*/ 7472 w 90"/>
                  <a:gd name="T69" fmla="*/ 12365 h 78"/>
                  <a:gd name="T70" fmla="*/ 8801 w 90"/>
                  <a:gd name="T71" fmla="*/ 14693 h 78"/>
                  <a:gd name="T72" fmla="*/ 10294 w 90"/>
                  <a:gd name="T73" fmla="*/ 15263 h 78"/>
                  <a:gd name="T74" fmla="*/ 10948 w 90"/>
                  <a:gd name="T75" fmla="*/ 4058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6" name="Freeform 13"/>
              <p:cNvSpPr>
                <a:spLocks/>
              </p:cNvSpPr>
              <p:nvPr/>
            </p:nvSpPr>
            <p:spPr bwMode="auto">
              <a:xfrm>
                <a:off x="3779" y="2057"/>
                <a:ext cx="509" cy="249"/>
              </a:xfrm>
              <a:custGeom>
                <a:avLst/>
                <a:gdLst>
                  <a:gd name="T0" fmla="*/ 14010 w 99"/>
                  <a:gd name="T1" fmla="*/ 27820 h 51"/>
                  <a:gd name="T2" fmla="*/ 13321 w 99"/>
                  <a:gd name="T3" fmla="*/ 26648 h 51"/>
                  <a:gd name="T4" fmla="*/ 15357 w 99"/>
                  <a:gd name="T5" fmla="*/ 26648 h 51"/>
                  <a:gd name="T6" fmla="*/ 55856 w 99"/>
                  <a:gd name="T7" fmla="*/ 23264 h 51"/>
                  <a:gd name="T8" fmla="*/ 59399 w 99"/>
                  <a:gd name="T9" fmla="*/ 21643 h 51"/>
                  <a:gd name="T10" fmla="*/ 62252 w 99"/>
                  <a:gd name="T11" fmla="*/ 19905 h 51"/>
                  <a:gd name="T12" fmla="*/ 62252 w 99"/>
                  <a:gd name="T13" fmla="*/ 18738 h 51"/>
                  <a:gd name="T14" fmla="*/ 62915 w 99"/>
                  <a:gd name="T15" fmla="*/ 17567 h 51"/>
                  <a:gd name="T16" fmla="*/ 69178 w 99"/>
                  <a:gd name="T17" fmla="*/ 13041 h 51"/>
                  <a:gd name="T18" fmla="*/ 68489 w 99"/>
                  <a:gd name="T19" fmla="*/ 12445 h 51"/>
                  <a:gd name="T20" fmla="*/ 67831 w 99"/>
                  <a:gd name="T21" fmla="*/ 11991 h 51"/>
                  <a:gd name="T22" fmla="*/ 66324 w 99"/>
                  <a:gd name="T23" fmla="*/ 11395 h 51"/>
                  <a:gd name="T24" fmla="*/ 65635 w 99"/>
                  <a:gd name="T25" fmla="*/ 11395 h 51"/>
                  <a:gd name="T26" fmla="*/ 62915 w 99"/>
                  <a:gd name="T27" fmla="*/ 7914 h 51"/>
                  <a:gd name="T28" fmla="*/ 62252 w 99"/>
                  <a:gd name="T29" fmla="*/ 6865 h 51"/>
                  <a:gd name="T30" fmla="*/ 62252 w 99"/>
                  <a:gd name="T31" fmla="*/ 4531 h 51"/>
                  <a:gd name="T32" fmla="*/ 60746 w 99"/>
                  <a:gd name="T33" fmla="*/ 3955 h 51"/>
                  <a:gd name="T34" fmla="*/ 58710 w 99"/>
                  <a:gd name="T35" fmla="*/ 2334 h 51"/>
                  <a:gd name="T36" fmla="*/ 57363 w 99"/>
                  <a:gd name="T37" fmla="*/ 2334 h 51"/>
                  <a:gd name="T38" fmla="*/ 56540 w 99"/>
                  <a:gd name="T39" fmla="*/ 3383 h 51"/>
                  <a:gd name="T40" fmla="*/ 54509 w 99"/>
                  <a:gd name="T41" fmla="*/ 3383 h 51"/>
                  <a:gd name="T42" fmla="*/ 52473 w 99"/>
                  <a:gd name="T43" fmla="*/ 3383 h 51"/>
                  <a:gd name="T44" fmla="*/ 49615 w 99"/>
                  <a:gd name="T45" fmla="*/ 2788 h 51"/>
                  <a:gd name="T46" fmla="*/ 46072 w 99"/>
                  <a:gd name="T47" fmla="*/ 2334 h 51"/>
                  <a:gd name="T48" fmla="*/ 44041 w 99"/>
                  <a:gd name="T49" fmla="*/ 0 h 51"/>
                  <a:gd name="T50" fmla="*/ 42663 w 99"/>
                  <a:gd name="T51" fmla="*/ 571 h 51"/>
                  <a:gd name="T52" fmla="*/ 40499 w 99"/>
                  <a:gd name="T53" fmla="*/ 0 h 51"/>
                  <a:gd name="T54" fmla="*/ 40499 w 99"/>
                  <a:gd name="T55" fmla="*/ 1167 h 51"/>
                  <a:gd name="T56" fmla="*/ 40499 w 99"/>
                  <a:gd name="T57" fmla="*/ 3383 h 51"/>
                  <a:gd name="T58" fmla="*/ 38463 w 99"/>
                  <a:gd name="T59" fmla="*/ 4531 h 51"/>
                  <a:gd name="T60" fmla="*/ 35604 w 99"/>
                  <a:gd name="T61" fmla="*/ 4531 h 51"/>
                  <a:gd name="T62" fmla="*/ 32221 w 99"/>
                  <a:gd name="T63" fmla="*/ 10248 h 51"/>
                  <a:gd name="T64" fmla="*/ 29368 w 99"/>
                  <a:gd name="T65" fmla="*/ 11991 h 51"/>
                  <a:gd name="T66" fmla="*/ 27306 w 99"/>
                  <a:gd name="T67" fmla="*/ 10824 h 51"/>
                  <a:gd name="T68" fmla="*/ 25825 w 99"/>
                  <a:gd name="T69" fmla="*/ 13612 h 51"/>
                  <a:gd name="T70" fmla="*/ 24453 w 99"/>
                  <a:gd name="T71" fmla="*/ 13612 h 51"/>
                  <a:gd name="T72" fmla="*/ 22417 w 99"/>
                  <a:gd name="T73" fmla="*/ 13041 h 51"/>
                  <a:gd name="T74" fmla="*/ 20936 w 99"/>
                  <a:gd name="T75" fmla="*/ 14779 h 51"/>
                  <a:gd name="T76" fmla="*/ 18211 w 99"/>
                  <a:gd name="T77" fmla="*/ 13612 h 51"/>
                  <a:gd name="T78" fmla="*/ 14010 w 99"/>
                  <a:gd name="T79" fmla="*/ 14208 h 51"/>
                  <a:gd name="T80" fmla="*/ 14010 w 99"/>
                  <a:gd name="T81" fmla="*/ 15350 h 51"/>
                  <a:gd name="T82" fmla="*/ 12638 w 99"/>
                  <a:gd name="T83" fmla="*/ 15350 h 51"/>
                  <a:gd name="T84" fmla="*/ 12638 w 99"/>
                  <a:gd name="T85" fmla="*/ 15350 h 51"/>
                  <a:gd name="T86" fmla="*/ 11815 w 99"/>
                  <a:gd name="T87" fmla="*/ 16995 h 51"/>
                  <a:gd name="T88" fmla="*/ 11815 w 99"/>
                  <a:gd name="T89" fmla="*/ 16995 h 51"/>
                  <a:gd name="T90" fmla="*/ 12638 w 99"/>
                  <a:gd name="T91" fmla="*/ 18738 h 51"/>
                  <a:gd name="T92" fmla="*/ 8432 w 99"/>
                  <a:gd name="T93" fmla="*/ 19310 h 51"/>
                  <a:gd name="T94" fmla="*/ 9095 w 99"/>
                  <a:gd name="T95" fmla="*/ 22693 h 51"/>
                  <a:gd name="T96" fmla="*/ 6925 w 99"/>
                  <a:gd name="T97" fmla="*/ 22122 h 51"/>
                  <a:gd name="T98" fmla="*/ 4201 w 99"/>
                  <a:gd name="T99" fmla="*/ 21643 h 51"/>
                  <a:gd name="T100" fmla="*/ 2853 w 99"/>
                  <a:gd name="T101" fmla="*/ 23860 h 51"/>
                  <a:gd name="T102" fmla="*/ 2853 w 99"/>
                  <a:gd name="T103" fmla="*/ 23860 h 51"/>
                  <a:gd name="T104" fmla="*/ 3542 w 99"/>
                  <a:gd name="T105" fmla="*/ 25027 h 51"/>
                  <a:gd name="T106" fmla="*/ 2036 w 99"/>
                  <a:gd name="T107" fmla="*/ 27820 h 51"/>
                  <a:gd name="T108" fmla="*/ 689 w 99"/>
                  <a:gd name="T109" fmla="*/ 27820 h 51"/>
                  <a:gd name="T110" fmla="*/ 0 w 99"/>
                  <a:gd name="T111" fmla="*/ 289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7" name="Freeform 14"/>
              <p:cNvSpPr>
                <a:spLocks/>
              </p:cNvSpPr>
              <p:nvPr/>
            </p:nvSpPr>
            <p:spPr bwMode="auto">
              <a:xfrm>
                <a:off x="3734" y="2243"/>
                <a:ext cx="568" cy="190"/>
              </a:xfrm>
              <a:custGeom>
                <a:avLst/>
                <a:gdLst>
                  <a:gd name="T0" fmla="*/ 76117 w 111"/>
                  <a:gd name="T1" fmla="*/ 0 h 39"/>
                  <a:gd name="T2" fmla="*/ 60960 w 111"/>
                  <a:gd name="T3" fmla="*/ 1734 h 39"/>
                  <a:gd name="T4" fmla="*/ 59625 w 111"/>
                  <a:gd name="T5" fmla="*/ 2207 h 39"/>
                  <a:gd name="T6" fmla="*/ 21313 w 111"/>
                  <a:gd name="T7" fmla="*/ 5081 h 39"/>
                  <a:gd name="T8" fmla="*/ 21313 w 111"/>
                  <a:gd name="T9" fmla="*/ 4511 h 39"/>
                  <a:gd name="T10" fmla="*/ 19169 w 111"/>
                  <a:gd name="T11" fmla="*/ 5081 h 39"/>
                  <a:gd name="T12" fmla="*/ 19824 w 111"/>
                  <a:gd name="T13" fmla="*/ 5671 h 39"/>
                  <a:gd name="T14" fmla="*/ 19824 w 111"/>
                  <a:gd name="T15" fmla="*/ 6241 h 39"/>
                  <a:gd name="T16" fmla="*/ 6156 w 111"/>
                  <a:gd name="T17" fmla="*/ 7288 h 39"/>
                  <a:gd name="T18" fmla="*/ 5501 w 111"/>
                  <a:gd name="T19" fmla="*/ 8448 h 39"/>
                  <a:gd name="T20" fmla="*/ 4820 w 111"/>
                  <a:gd name="T21" fmla="*/ 10182 h 39"/>
                  <a:gd name="T22" fmla="*/ 5501 w 111"/>
                  <a:gd name="T23" fmla="*/ 10752 h 39"/>
                  <a:gd name="T24" fmla="*/ 4820 w 111"/>
                  <a:gd name="T25" fmla="*/ 12365 h 39"/>
                  <a:gd name="T26" fmla="*/ 4820 w 111"/>
                  <a:gd name="T27" fmla="*/ 12365 h 39"/>
                  <a:gd name="T28" fmla="*/ 4820 w 111"/>
                  <a:gd name="T29" fmla="*/ 12959 h 39"/>
                  <a:gd name="T30" fmla="*/ 4165 w 111"/>
                  <a:gd name="T31" fmla="*/ 14099 h 39"/>
                  <a:gd name="T32" fmla="*/ 3485 w 111"/>
                  <a:gd name="T33" fmla="*/ 14693 h 39"/>
                  <a:gd name="T34" fmla="*/ 2671 w 111"/>
                  <a:gd name="T35" fmla="*/ 16876 h 39"/>
                  <a:gd name="T36" fmla="*/ 1336 w 111"/>
                  <a:gd name="T37" fmla="*/ 18040 h 39"/>
                  <a:gd name="T38" fmla="*/ 1336 w 111"/>
                  <a:gd name="T39" fmla="*/ 19770 h 39"/>
                  <a:gd name="T40" fmla="*/ 1336 w 111"/>
                  <a:gd name="T41" fmla="*/ 21382 h 39"/>
                  <a:gd name="T42" fmla="*/ 1336 w 111"/>
                  <a:gd name="T43" fmla="*/ 21382 h 39"/>
                  <a:gd name="T44" fmla="*/ 0 w 111"/>
                  <a:gd name="T45" fmla="*/ 21977 h 39"/>
                  <a:gd name="T46" fmla="*/ 19824 w 111"/>
                  <a:gd name="T47" fmla="*/ 20817 h 39"/>
                  <a:gd name="T48" fmla="*/ 44621 w 111"/>
                  <a:gd name="T49" fmla="*/ 19200 h 39"/>
                  <a:gd name="T50" fmla="*/ 53469 w 111"/>
                  <a:gd name="T51" fmla="*/ 18040 h 39"/>
                  <a:gd name="T52" fmla="*/ 54124 w 111"/>
                  <a:gd name="T53" fmla="*/ 15736 h 39"/>
                  <a:gd name="T54" fmla="*/ 54804 w 111"/>
                  <a:gd name="T55" fmla="*/ 15736 h 39"/>
                  <a:gd name="T56" fmla="*/ 54804 w 111"/>
                  <a:gd name="T57" fmla="*/ 15736 h 39"/>
                  <a:gd name="T58" fmla="*/ 55459 w 111"/>
                  <a:gd name="T59" fmla="*/ 15263 h 39"/>
                  <a:gd name="T60" fmla="*/ 56273 w 111"/>
                  <a:gd name="T61" fmla="*/ 14693 h 39"/>
                  <a:gd name="T62" fmla="*/ 55459 w 111"/>
                  <a:gd name="T63" fmla="*/ 14099 h 39"/>
                  <a:gd name="T64" fmla="*/ 56273 w 111"/>
                  <a:gd name="T65" fmla="*/ 13529 h 39"/>
                  <a:gd name="T66" fmla="*/ 56954 w 111"/>
                  <a:gd name="T67" fmla="*/ 12959 h 39"/>
                  <a:gd name="T68" fmla="*/ 58970 w 111"/>
                  <a:gd name="T69" fmla="*/ 12365 h 39"/>
                  <a:gd name="T70" fmla="*/ 60960 w 111"/>
                  <a:gd name="T71" fmla="*/ 11795 h 39"/>
                  <a:gd name="T72" fmla="*/ 63104 w 111"/>
                  <a:gd name="T73" fmla="*/ 10182 h 39"/>
                  <a:gd name="T74" fmla="*/ 63785 w 111"/>
                  <a:gd name="T75" fmla="*/ 10182 h 39"/>
                  <a:gd name="T76" fmla="*/ 65120 w 111"/>
                  <a:gd name="T77" fmla="*/ 9018 h 39"/>
                  <a:gd name="T78" fmla="*/ 65801 w 111"/>
                  <a:gd name="T79" fmla="*/ 7858 h 39"/>
                  <a:gd name="T80" fmla="*/ 65801 w 111"/>
                  <a:gd name="T81" fmla="*/ 7858 h 39"/>
                  <a:gd name="T82" fmla="*/ 66456 w 111"/>
                  <a:gd name="T83" fmla="*/ 7858 h 39"/>
                  <a:gd name="T84" fmla="*/ 67137 w 111"/>
                  <a:gd name="T85" fmla="*/ 7858 h 39"/>
                  <a:gd name="T86" fmla="*/ 67137 w 111"/>
                  <a:gd name="T87" fmla="*/ 7288 h 39"/>
                  <a:gd name="T88" fmla="*/ 67925 w 111"/>
                  <a:gd name="T89" fmla="*/ 6718 h 39"/>
                  <a:gd name="T90" fmla="*/ 67925 w 111"/>
                  <a:gd name="T91" fmla="*/ 6718 h 39"/>
                  <a:gd name="T92" fmla="*/ 68605 w 111"/>
                  <a:gd name="T93" fmla="*/ 7288 h 39"/>
                  <a:gd name="T94" fmla="*/ 69286 w 111"/>
                  <a:gd name="T95" fmla="*/ 6718 h 39"/>
                  <a:gd name="T96" fmla="*/ 69286 w 111"/>
                  <a:gd name="T97" fmla="*/ 6718 h 39"/>
                  <a:gd name="T98" fmla="*/ 70621 w 111"/>
                  <a:gd name="T99" fmla="*/ 5671 h 39"/>
                  <a:gd name="T100" fmla="*/ 71276 w 111"/>
                  <a:gd name="T101" fmla="*/ 5671 h 39"/>
                  <a:gd name="T102" fmla="*/ 72612 w 111"/>
                  <a:gd name="T103" fmla="*/ 5671 h 39"/>
                  <a:gd name="T104" fmla="*/ 74756 w 111"/>
                  <a:gd name="T105" fmla="*/ 3347 h 39"/>
                  <a:gd name="T106" fmla="*/ 75437 w 111"/>
                  <a:gd name="T107" fmla="*/ 2777 h 39"/>
                  <a:gd name="T108" fmla="*/ 76117 w 111"/>
                  <a:gd name="T109" fmla="*/ 2207 h 39"/>
                  <a:gd name="T110" fmla="*/ 76117 w 111"/>
                  <a:gd name="T111" fmla="*/ 1734 h 39"/>
                  <a:gd name="T112" fmla="*/ 76117 w 111"/>
                  <a:gd name="T113" fmla="*/ 570 h 39"/>
                  <a:gd name="T114" fmla="*/ 76117 w 111"/>
                  <a:gd name="T115" fmla="*/ 0 h 39"/>
                  <a:gd name="T116" fmla="*/ 7611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8" name="Freeform 15"/>
              <p:cNvSpPr>
                <a:spLocks/>
              </p:cNvSpPr>
              <p:nvPr/>
            </p:nvSpPr>
            <p:spPr bwMode="auto">
              <a:xfrm>
                <a:off x="3882" y="2409"/>
                <a:ext cx="267" cy="404"/>
              </a:xfrm>
              <a:custGeom>
                <a:avLst/>
                <a:gdLst>
                  <a:gd name="T0" fmla="*/ 0 w 52"/>
                  <a:gd name="T1" fmla="*/ 1728 h 83"/>
                  <a:gd name="T2" fmla="*/ 688 w 52"/>
                  <a:gd name="T3" fmla="*/ 2770 h 83"/>
                  <a:gd name="T4" fmla="*/ 0 w 52"/>
                  <a:gd name="T5" fmla="*/ 30894 h 83"/>
                  <a:gd name="T6" fmla="*/ 0 w 52"/>
                  <a:gd name="T7" fmla="*/ 31935 h 83"/>
                  <a:gd name="T8" fmla="*/ 2028 w 52"/>
                  <a:gd name="T9" fmla="*/ 46012 h 83"/>
                  <a:gd name="T10" fmla="*/ 2850 w 52"/>
                  <a:gd name="T11" fmla="*/ 46012 h 83"/>
                  <a:gd name="T12" fmla="*/ 3533 w 52"/>
                  <a:gd name="T13" fmla="*/ 45443 h 83"/>
                  <a:gd name="T14" fmla="*/ 4878 w 52"/>
                  <a:gd name="T15" fmla="*/ 46012 h 83"/>
                  <a:gd name="T16" fmla="*/ 5561 w 52"/>
                  <a:gd name="T17" fmla="*/ 45443 h 83"/>
                  <a:gd name="T18" fmla="*/ 5561 w 52"/>
                  <a:gd name="T19" fmla="*/ 43238 h 83"/>
                  <a:gd name="T20" fmla="*/ 6223 w 52"/>
                  <a:gd name="T21" fmla="*/ 42099 h 83"/>
                  <a:gd name="T22" fmla="*/ 6906 w 52"/>
                  <a:gd name="T23" fmla="*/ 43238 h 83"/>
                  <a:gd name="T24" fmla="*/ 6906 w 52"/>
                  <a:gd name="T25" fmla="*/ 43832 h 83"/>
                  <a:gd name="T26" fmla="*/ 7594 w 52"/>
                  <a:gd name="T27" fmla="*/ 44849 h 83"/>
                  <a:gd name="T28" fmla="*/ 9068 w 52"/>
                  <a:gd name="T29" fmla="*/ 46577 h 83"/>
                  <a:gd name="T30" fmla="*/ 9756 w 52"/>
                  <a:gd name="T31" fmla="*/ 46577 h 83"/>
                  <a:gd name="T32" fmla="*/ 10413 w 52"/>
                  <a:gd name="T33" fmla="*/ 46577 h 83"/>
                  <a:gd name="T34" fmla="*/ 11784 w 52"/>
                  <a:gd name="T35" fmla="*/ 45443 h 83"/>
                  <a:gd name="T36" fmla="*/ 11784 w 52"/>
                  <a:gd name="T37" fmla="*/ 45443 h 83"/>
                  <a:gd name="T38" fmla="*/ 12446 w 52"/>
                  <a:gd name="T39" fmla="*/ 44849 h 83"/>
                  <a:gd name="T40" fmla="*/ 12446 w 52"/>
                  <a:gd name="T41" fmla="*/ 44849 h 83"/>
                  <a:gd name="T42" fmla="*/ 12446 w 52"/>
                  <a:gd name="T43" fmla="*/ 44401 h 83"/>
                  <a:gd name="T44" fmla="*/ 11784 w 52"/>
                  <a:gd name="T45" fmla="*/ 44401 h 83"/>
                  <a:gd name="T46" fmla="*/ 11784 w 52"/>
                  <a:gd name="T47" fmla="*/ 43832 h 83"/>
                  <a:gd name="T48" fmla="*/ 12446 w 52"/>
                  <a:gd name="T49" fmla="*/ 43238 h 83"/>
                  <a:gd name="T50" fmla="*/ 12446 w 52"/>
                  <a:gd name="T51" fmla="*/ 42668 h 83"/>
                  <a:gd name="T52" fmla="*/ 11101 w 52"/>
                  <a:gd name="T53" fmla="*/ 42099 h 83"/>
                  <a:gd name="T54" fmla="*/ 11101 w 52"/>
                  <a:gd name="T55" fmla="*/ 42099 h 83"/>
                  <a:gd name="T56" fmla="*/ 10413 w 52"/>
                  <a:gd name="T57" fmla="*/ 42099 h 83"/>
                  <a:gd name="T58" fmla="*/ 9756 w 52"/>
                  <a:gd name="T59" fmla="*/ 40940 h 83"/>
                  <a:gd name="T60" fmla="*/ 9756 w 52"/>
                  <a:gd name="T61" fmla="*/ 40371 h 83"/>
                  <a:gd name="T62" fmla="*/ 9756 w 52"/>
                  <a:gd name="T63" fmla="*/ 39899 h 83"/>
                  <a:gd name="T64" fmla="*/ 9756 w 52"/>
                  <a:gd name="T65" fmla="*/ 39899 h 83"/>
                  <a:gd name="T66" fmla="*/ 9756 w 52"/>
                  <a:gd name="T67" fmla="*/ 39329 h 83"/>
                  <a:gd name="T68" fmla="*/ 36148 w 52"/>
                  <a:gd name="T69" fmla="*/ 37007 h 83"/>
                  <a:gd name="T70" fmla="*/ 36148 w 52"/>
                  <a:gd name="T71" fmla="*/ 36438 h 83"/>
                  <a:gd name="T72" fmla="*/ 34802 w 52"/>
                  <a:gd name="T73" fmla="*/ 35396 h 83"/>
                  <a:gd name="T74" fmla="*/ 34802 w 52"/>
                  <a:gd name="T75" fmla="*/ 32529 h 83"/>
                  <a:gd name="T76" fmla="*/ 33298 w 52"/>
                  <a:gd name="T77" fmla="*/ 30894 h 83"/>
                  <a:gd name="T78" fmla="*/ 33298 w 52"/>
                  <a:gd name="T79" fmla="*/ 29166 h 83"/>
                  <a:gd name="T80" fmla="*/ 34114 w 52"/>
                  <a:gd name="T81" fmla="*/ 28027 h 83"/>
                  <a:gd name="T82" fmla="*/ 34114 w 52"/>
                  <a:gd name="T83" fmla="*/ 26416 h 83"/>
                  <a:gd name="T84" fmla="*/ 34802 w 52"/>
                  <a:gd name="T85" fmla="*/ 25257 h 83"/>
                  <a:gd name="T86" fmla="*/ 35460 w 52"/>
                  <a:gd name="T87" fmla="*/ 25257 h 83"/>
                  <a:gd name="T88" fmla="*/ 34114 w 52"/>
                  <a:gd name="T89" fmla="*/ 24688 h 83"/>
                  <a:gd name="T90" fmla="*/ 34802 w 52"/>
                  <a:gd name="T91" fmla="*/ 23524 h 83"/>
                  <a:gd name="T92" fmla="*/ 34114 w 52"/>
                  <a:gd name="T93" fmla="*/ 23052 h 83"/>
                  <a:gd name="T94" fmla="*/ 33298 w 52"/>
                  <a:gd name="T95" fmla="*/ 22483 h 83"/>
                  <a:gd name="T96" fmla="*/ 32615 w 52"/>
                  <a:gd name="T97" fmla="*/ 21913 h 83"/>
                  <a:gd name="T98" fmla="*/ 31953 w 52"/>
                  <a:gd name="T99" fmla="*/ 20755 h 83"/>
                  <a:gd name="T100" fmla="*/ 31270 w 52"/>
                  <a:gd name="T101" fmla="*/ 20185 h 83"/>
                  <a:gd name="T102" fmla="*/ 25047 w 52"/>
                  <a:gd name="T103" fmla="*/ 0 h 83"/>
                  <a:gd name="T104" fmla="*/ 0 w 52"/>
                  <a:gd name="T105" fmla="*/ 1728 h 83"/>
                  <a:gd name="T106" fmla="*/ 0 w 52"/>
                  <a:gd name="T107" fmla="*/ 1728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9" name="Freeform 16"/>
              <p:cNvSpPr>
                <a:spLocks/>
              </p:cNvSpPr>
              <p:nvPr/>
            </p:nvSpPr>
            <p:spPr bwMode="auto">
              <a:xfrm>
                <a:off x="4052" y="1789"/>
                <a:ext cx="291" cy="307"/>
              </a:xfrm>
              <a:custGeom>
                <a:avLst/>
                <a:gdLst>
                  <a:gd name="T0" fmla="*/ 3466 w 57"/>
                  <a:gd name="T1" fmla="*/ 31012 h 63"/>
                  <a:gd name="T2" fmla="*/ 5447 w 57"/>
                  <a:gd name="T3" fmla="*/ 31582 h 63"/>
                  <a:gd name="T4" fmla="*/ 6775 w 57"/>
                  <a:gd name="T5" fmla="*/ 31012 h 63"/>
                  <a:gd name="T6" fmla="*/ 8781 w 57"/>
                  <a:gd name="T7" fmla="*/ 33317 h 63"/>
                  <a:gd name="T8" fmla="*/ 12248 w 57"/>
                  <a:gd name="T9" fmla="*/ 33789 h 63"/>
                  <a:gd name="T10" fmla="*/ 14907 w 57"/>
                  <a:gd name="T11" fmla="*/ 34360 h 63"/>
                  <a:gd name="T12" fmla="*/ 17021 w 57"/>
                  <a:gd name="T13" fmla="*/ 34360 h 63"/>
                  <a:gd name="T14" fmla="*/ 19027 w 57"/>
                  <a:gd name="T15" fmla="*/ 34360 h 63"/>
                  <a:gd name="T16" fmla="*/ 19706 w 57"/>
                  <a:gd name="T17" fmla="*/ 33317 h 63"/>
                  <a:gd name="T18" fmla="*/ 21034 w 57"/>
                  <a:gd name="T19" fmla="*/ 33317 h 63"/>
                  <a:gd name="T20" fmla="*/ 23142 w 57"/>
                  <a:gd name="T21" fmla="*/ 34954 h 63"/>
                  <a:gd name="T22" fmla="*/ 24475 w 57"/>
                  <a:gd name="T23" fmla="*/ 35524 h 63"/>
                  <a:gd name="T24" fmla="*/ 26481 w 57"/>
                  <a:gd name="T25" fmla="*/ 34360 h 63"/>
                  <a:gd name="T26" fmla="*/ 27134 w 57"/>
                  <a:gd name="T27" fmla="*/ 32747 h 63"/>
                  <a:gd name="T28" fmla="*/ 27808 w 57"/>
                  <a:gd name="T29" fmla="*/ 29277 h 63"/>
                  <a:gd name="T30" fmla="*/ 29947 w 57"/>
                  <a:gd name="T31" fmla="*/ 30442 h 63"/>
                  <a:gd name="T32" fmla="*/ 30601 w 57"/>
                  <a:gd name="T33" fmla="*/ 28804 h 63"/>
                  <a:gd name="T34" fmla="*/ 31928 w 57"/>
                  <a:gd name="T35" fmla="*/ 26499 h 63"/>
                  <a:gd name="T36" fmla="*/ 32607 w 57"/>
                  <a:gd name="T37" fmla="*/ 25340 h 63"/>
                  <a:gd name="T38" fmla="*/ 34588 w 57"/>
                  <a:gd name="T39" fmla="*/ 24770 h 63"/>
                  <a:gd name="T40" fmla="*/ 36074 w 57"/>
                  <a:gd name="T41" fmla="*/ 23152 h 63"/>
                  <a:gd name="T42" fmla="*/ 37401 w 57"/>
                  <a:gd name="T43" fmla="*/ 21987 h 63"/>
                  <a:gd name="T44" fmla="*/ 37401 w 57"/>
                  <a:gd name="T45" fmla="*/ 20257 h 63"/>
                  <a:gd name="T46" fmla="*/ 38055 w 57"/>
                  <a:gd name="T47" fmla="*/ 19209 h 63"/>
                  <a:gd name="T48" fmla="*/ 36722 w 57"/>
                  <a:gd name="T49" fmla="*/ 14697 h 63"/>
                  <a:gd name="T50" fmla="*/ 37401 w 57"/>
                  <a:gd name="T51" fmla="*/ 12967 h 63"/>
                  <a:gd name="T52" fmla="*/ 38729 w 57"/>
                  <a:gd name="T53" fmla="*/ 12373 h 63"/>
                  <a:gd name="T54" fmla="*/ 31275 w 57"/>
                  <a:gd name="T55" fmla="*/ 1735 h 63"/>
                  <a:gd name="T56" fmla="*/ 28487 w 57"/>
                  <a:gd name="T57" fmla="*/ 3348 h 63"/>
                  <a:gd name="T58" fmla="*/ 25154 w 57"/>
                  <a:gd name="T59" fmla="*/ 5677 h 63"/>
                  <a:gd name="T60" fmla="*/ 23142 w 57"/>
                  <a:gd name="T61" fmla="*/ 5677 h 63"/>
                  <a:gd name="T62" fmla="*/ 20355 w 57"/>
                  <a:gd name="T63" fmla="*/ 7290 h 63"/>
                  <a:gd name="T64" fmla="*/ 18374 w 57"/>
                  <a:gd name="T65" fmla="*/ 6720 h 63"/>
                  <a:gd name="T66" fmla="*/ 17021 w 57"/>
                  <a:gd name="T67" fmla="*/ 6720 h 63"/>
                  <a:gd name="T68" fmla="*/ 17021 w 57"/>
                  <a:gd name="T69" fmla="*/ 6247 h 63"/>
                  <a:gd name="T70" fmla="*/ 12901 w 57"/>
                  <a:gd name="T71" fmla="*/ 5083 h 63"/>
                  <a:gd name="T72" fmla="*/ 11574 w 57"/>
                  <a:gd name="T73" fmla="*/ 5677 h 63"/>
                  <a:gd name="T74" fmla="*/ 0 w 57"/>
                  <a:gd name="T75" fmla="*/ 62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90" name="Freeform 17"/>
              <p:cNvSpPr>
                <a:spLocks/>
              </p:cNvSpPr>
              <p:nvPr/>
            </p:nvSpPr>
            <p:spPr bwMode="auto">
              <a:xfrm>
                <a:off x="4134" y="2179"/>
                <a:ext cx="610" cy="249"/>
              </a:xfrm>
              <a:custGeom>
                <a:avLst/>
                <a:gdLst>
                  <a:gd name="T0" fmla="*/ 1338 w 119"/>
                  <a:gd name="T1" fmla="*/ 23264 h 51"/>
                  <a:gd name="T2" fmla="*/ 2840 w 119"/>
                  <a:gd name="T3" fmla="*/ 22122 h 51"/>
                  <a:gd name="T4" fmla="*/ 3496 w 119"/>
                  <a:gd name="T5" fmla="*/ 20477 h 51"/>
                  <a:gd name="T6" fmla="*/ 9698 w 119"/>
                  <a:gd name="T7" fmla="*/ 17567 h 51"/>
                  <a:gd name="T8" fmla="*/ 12400 w 119"/>
                  <a:gd name="T9" fmla="*/ 15350 h 51"/>
                  <a:gd name="T10" fmla="*/ 13876 w 119"/>
                  <a:gd name="T11" fmla="*/ 15350 h 51"/>
                  <a:gd name="T12" fmla="*/ 14558 w 119"/>
                  <a:gd name="T13" fmla="*/ 14208 h 51"/>
                  <a:gd name="T14" fmla="*/ 15896 w 119"/>
                  <a:gd name="T15" fmla="*/ 14208 h 51"/>
                  <a:gd name="T16" fmla="*/ 19392 w 119"/>
                  <a:gd name="T17" fmla="*/ 13041 h 51"/>
                  <a:gd name="T18" fmla="*/ 22755 w 119"/>
                  <a:gd name="T19" fmla="*/ 9652 h 51"/>
                  <a:gd name="T20" fmla="*/ 22755 w 119"/>
                  <a:gd name="T21" fmla="*/ 7343 h 51"/>
                  <a:gd name="T22" fmla="*/ 25594 w 119"/>
                  <a:gd name="T23" fmla="*/ 7343 h 51"/>
                  <a:gd name="T24" fmla="*/ 28957 w 119"/>
                  <a:gd name="T25" fmla="*/ 6865 h 51"/>
                  <a:gd name="T26" fmla="*/ 77988 w 119"/>
                  <a:gd name="T27" fmla="*/ 571 h 51"/>
                  <a:gd name="T28" fmla="*/ 78669 w 119"/>
                  <a:gd name="T29" fmla="*/ 1167 h 51"/>
                  <a:gd name="T30" fmla="*/ 80141 w 119"/>
                  <a:gd name="T31" fmla="*/ 2788 h 51"/>
                  <a:gd name="T32" fmla="*/ 80141 w 119"/>
                  <a:gd name="T33" fmla="*/ 3383 h 51"/>
                  <a:gd name="T34" fmla="*/ 78669 w 119"/>
                  <a:gd name="T35" fmla="*/ 2788 h 51"/>
                  <a:gd name="T36" fmla="*/ 77988 w 119"/>
                  <a:gd name="T37" fmla="*/ 3383 h 51"/>
                  <a:gd name="T38" fmla="*/ 75281 w 119"/>
                  <a:gd name="T39" fmla="*/ 4531 h 51"/>
                  <a:gd name="T40" fmla="*/ 72472 w 119"/>
                  <a:gd name="T41" fmla="*/ 6293 h 51"/>
                  <a:gd name="T42" fmla="*/ 73128 w 119"/>
                  <a:gd name="T43" fmla="*/ 6865 h 51"/>
                  <a:gd name="T44" fmla="*/ 77306 w 119"/>
                  <a:gd name="T45" fmla="*/ 5126 h 51"/>
                  <a:gd name="T46" fmla="*/ 78669 w 119"/>
                  <a:gd name="T47" fmla="*/ 6293 h 51"/>
                  <a:gd name="T48" fmla="*/ 79331 w 119"/>
                  <a:gd name="T49" fmla="*/ 6293 h 51"/>
                  <a:gd name="T50" fmla="*/ 81484 w 119"/>
                  <a:gd name="T51" fmla="*/ 5126 h 51"/>
                  <a:gd name="T52" fmla="*/ 82165 w 119"/>
                  <a:gd name="T53" fmla="*/ 7914 h 51"/>
                  <a:gd name="T54" fmla="*/ 80828 w 119"/>
                  <a:gd name="T55" fmla="*/ 9652 h 51"/>
                  <a:gd name="T56" fmla="*/ 78669 w 119"/>
                  <a:gd name="T57" fmla="*/ 10824 h 51"/>
                  <a:gd name="T58" fmla="*/ 75963 w 119"/>
                  <a:gd name="T59" fmla="*/ 11395 h 51"/>
                  <a:gd name="T60" fmla="*/ 75281 w 119"/>
                  <a:gd name="T61" fmla="*/ 10824 h 51"/>
                  <a:gd name="T62" fmla="*/ 74625 w 119"/>
                  <a:gd name="T63" fmla="*/ 10248 h 51"/>
                  <a:gd name="T64" fmla="*/ 74625 w 119"/>
                  <a:gd name="T65" fmla="*/ 11991 h 51"/>
                  <a:gd name="T66" fmla="*/ 75281 w 119"/>
                  <a:gd name="T67" fmla="*/ 12445 h 51"/>
                  <a:gd name="T68" fmla="*/ 75963 w 119"/>
                  <a:gd name="T69" fmla="*/ 13612 h 51"/>
                  <a:gd name="T70" fmla="*/ 72472 w 119"/>
                  <a:gd name="T71" fmla="*/ 15350 h 51"/>
                  <a:gd name="T72" fmla="*/ 72472 w 119"/>
                  <a:gd name="T73" fmla="*/ 16517 h 51"/>
                  <a:gd name="T74" fmla="*/ 77306 w 119"/>
                  <a:gd name="T75" fmla="*/ 15350 h 51"/>
                  <a:gd name="T76" fmla="*/ 78669 w 119"/>
                  <a:gd name="T77" fmla="*/ 15350 h 51"/>
                  <a:gd name="T78" fmla="*/ 75281 w 119"/>
                  <a:gd name="T79" fmla="*/ 18162 h 51"/>
                  <a:gd name="T80" fmla="*/ 71129 w 119"/>
                  <a:gd name="T81" fmla="*/ 20477 h 51"/>
                  <a:gd name="T82" fmla="*/ 70447 w 119"/>
                  <a:gd name="T83" fmla="*/ 21072 h 51"/>
                  <a:gd name="T84" fmla="*/ 66270 w 119"/>
                  <a:gd name="T85" fmla="*/ 25027 h 51"/>
                  <a:gd name="T86" fmla="*/ 64245 w 119"/>
                  <a:gd name="T87" fmla="*/ 28391 h 51"/>
                  <a:gd name="T88" fmla="*/ 47693 w 119"/>
                  <a:gd name="T89" fmla="*/ 22122 h 51"/>
                  <a:gd name="T90" fmla="*/ 34473 w 119"/>
                  <a:gd name="T91" fmla="*/ 20477 h 51"/>
                  <a:gd name="T92" fmla="*/ 33817 w 119"/>
                  <a:gd name="T93" fmla="*/ 20477 h 51"/>
                  <a:gd name="T94" fmla="*/ 20730 w 119"/>
                  <a:gd name="T95" fmla="*/ 21072 h 51"/>
                  <a:gd name="T96" fmla="*/ 17921 w 119"/>
                  <a:gd name="T97" fmla="*/ 22693 h 51"/>
                  <a:gd name="T98" fmla="*/ 0 w 119"/>
                  <a:gd name="T99" fmla="*/ 2560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91" name="Freeform 19"/>
              <p:cNvSpPr>
                <a:spLocks/>
              </p:cNvSpPr>
              <p:nvPr/>
            </p:nvSpPr>
            <p:spPr bwMode="auto">
              <a:xfrm>
                <a:off x="4236" y="1896"/>
                <a:ext cx="313" cy="293"/>
              </a:xfrm>
              <a:custGeom>
                <a:avLst/>
                <a:gdLst>
                  <a:gd name="T0" fmla="*/ 13926 w 61"/>
                  <a:gd name="T1" fmla="*/ 0 h 60"/>
                  <a:gd name="T2" fmla="*/ 13926 w 61"/>
                  <a:gd name="T3" fmla="*/ 1738 h 60"/>
                  <a:gd name="T4" fmla="*/ 14588 w 61"/>
                  <a:gd name="T5" fmla="*/ 2788 h 60"/>
                  <a:gd name="T6" fmla="*/ 13110 w 61"/>
                  <a:gd name="T7" fmla="*/ 7345 h 60"/>
                  <a:gd name="T8" fmla="*/ 13110 w 61"/>
                  <a:gd name="T9" fmla="*/ 8487 h 60"/>
                  <a:gd name="T10" fmla="*/ 12428 w 61"/>
                  <a:gd name="T11" fmla="*/ 10826 h 60"/>
                  <a:gd name="T12" fmla="*/ 10401 w 61"/>
                  <a:gd name="T13" fmla="*/ 12472 h 60"/>
                  <a:gd name="T14" fmla="*/ 9056 w 61"/>
                  <a:gd name="T15" fmla="*/ 13043 h 60"/>
                  <a:gd name="T16" fmla="*/ 7558 w 61"/>
                  <a:gd name="T17" fmla="*/ 13615 h 60"/>
                  <a:gd name="T18" fmla="*/ 6896 w 61"/>
                  <a:gd name="T19" fmla="*/ 14787 h 60"/>
                  <a:gd name="T20" fmla="*/ 6214 w 61"/>
                  <a:gd name="T21" fmla="*/ 17121 h 60"/>
                  <a:gd name="T22" fmla="*/ 4187 w 61"/>
                  <a:gd name="T23" fmla="*/ 17121 h 60"/>
                  <a:gd name="T24" fmla="*/ 2843 w 61"/>
                  <a:gd name="T25" fmla="*/ 19338 h 60"/>
                  <a:gd name="T26" fmla="*/ 2843 w 61"/>
                  <a:gd name="T27" fmla="*/ 21653 h 60"/>
                  <a:gd name="T28" fmla="*/ 1344 w 61"/>
                  <a:gd name="T29" fmla="*/ 23298 h 60"/>
                  <a:gd name="T30" fmla="*/ 0 w 61"/>
                  <a:gd name="T31" fmla="*/ 24466 h 60"/>
                  <a:gd name="T32" fmla="*/ 0 w 61"/>
                  <a:gd name="T33" fmla="*/ 26209 h 60"/>
                  <a:gd name="T34" fmla="*/ 2027 w 61"/>
                  <a:gd name="T35" fmla="*/ 28997 h 60"/>
                  <a:gd name="T36" fmla="*/ 4187 w 61"/>
                  <a:gd name="T37" fmla="*/ 30741 h 60"/>
                  <a:gd name="T38" fmla="*/ 5531 w 61"/>
                  <a:gd name="T39" fmla="*/ 30741 h 60"/>
                  <a:gd name="T40" fmla="*/ 5531 w 61"/>
                  <a:gd name="T41" fmla="*/ 31336 h 60"/>
                  <a:gd name="T42" fmla="*/ 6896 w 61"/>
                  <a:gd name="T43" fmla="*/ 31336 h 60"/>
                  <a:gd name="T44" fmla="*/ 6896 w 61"/>
                  <a:gd name="T45" fmla="*/ 32386 h 60"/>
                  <a:gd name="T46" fmla="*/ 10401 w 61"/>
                  <a:gd name="T47" fmla="*/ 34125 h 60"/>
                  <a:gd name="T48" fmla="*/ 12428 w 61"/>
                  <a:gd name="T49" fmla="*/ 33529 h 60"/>
                  <a:gd name="T50" fmla="*/ 13110 w 61"/>
                  <a:gd name="T51" fmla="*/ 32386 h 60"/>
                  <a:gd name="T52" fmla="*/ 14588 w 61"/>
                  <a:gd name="T53" fmla="*/ 33529 h 60"/>
                  <a:gd name="T54" fmla="*/ 17297 w 61"/>
                  <a:gd name="T55" fmla="*/ 32386 h 60"/>
                  <a:gd name="T56" fmla="*/ 17954 w 61"/>
                  <a:gd name="T57" fmla="*/ 31336 h 60"/>
                  <a:gd name="T58" fmla="*/ 20802 w 61"/>
                  <a:gd name="T59" fmla="*/ 30164 h 60"/>
                  <a:gd name="T60" fmla="*/ 22828 w 61"/>
                  <a:gd name="T61" fmla="*/ 28997 h 60"/>
                  <a:gd name="T62" fmla="*/ 22828 w 61"/>
                  <a:gd name="T63" fmla="*/ 27259 h 60"/>
                  <a:gd name="T64" fmla="*/ 26354 w 61"/>
                  <a:gd name="T65" fmla="*/ 18171 h 60"/>
                  <a:gd name="T66" fmla="*/ 27698 w 61"/>
                  <a:gd name="T67" fmla="*/ 18742 h 60"/>
                  <a:gd name="T68" fmla="*/ 28380 w 61"/>
                  <a:gd name="T69" fmla="*/ 19914 h 60"/>
                  <a:gd name="T70" fmla="*/ 30541 w 61"/>
                  <a:gd name="T71" fmla="*/ 18171 h 60"/>
                  <a:gd name="T72" fmla="*/ 31885 w 61"/>
                  <a:gd name="T73" fmla="*/ 15383 h 60"/>
                  <a:gd name="T74" fmla="*/ 33912 w 61"/>
                  <a:gd name="T75" fmla="*/ 14211 h 60"/>
                  <a:gd name="T76" fmla="*/ 35384 w 61"/>
                  <a:gd name="T77" fmla="*/ 13043 h 60"/>
                  <a:gd name="T78" fmla="*/ 36072 w 61"/>
                  <a:gd name="T79" fmla="*/ 11422 h 60"/>
                  <a:gd name="T80" fmla="*/ 36072 w 61"/>
                  <a:gd name="T81" fmla="*/ 10826 h 60"/>
                  <a:gd name="T82" fmla="*/ 36072 w 61"/>
                  <a:gd name="T83" fmla="*/ 8487 h 60"/>
                  <a:gd name="T84" fmla="*/ 40941 w 61"/>
                  <a:gd name="T85" fmla="*/ 10826 h 60"/>
                  <a:gd name="T86" fmla="*/ 41598 w 61"/>
                  <a:gd name="T87" fmla="*/ 10826 h 60"/>
                  <a:gd name="T88" fmla="*/ 40941 w 61"/>
                  <a:gd name="T89" fmla="*/ 7345 h 60"/>
                  <a:gd name="T90" fmla="*/ 40259 w 61"/>
                  <a:gd name="T91" fmla="*/ 6295 h 60"/>
                  <a:gd name="T92" fmla="*/ 38781 w 61"/>
                  <a:gd name="T93" fmla="*/ 6295 h 60"/>
                  <a:gd name="T94" fmla="*/ 35384 w 61"/>
                  <a:gd name="T95" fmla="*/ 6866 h 60"/>
                  <a:gd name="T96" fmla="*/ 33912 w 61"/>
                  <a:gd name="T97" fmla="*/ 7916 h 60"/>
                  <a:gd name="T98" fmla="*/ 31885 w 61"/>
                  <a:gd name="T99" fmla="*/ 7345 h 60"/>
                  <a:gd name="T100" fmla="*/ 31197 w 61"/>
                  <a:gd name="T101" fmla="*/ 8487 h 60"/>
                  <a:gd name="T102" fmla="*/ 29171 w 61"/>
                  <a:gd name="T103" fmla="*/ 9659 h 60"/>
                  <a:gd name="T104" fmla="*/ 27015 w 61"/>
                  <a:gd name="T105" fmla="*/ 11422 h 60"/>
                  <a:gd name="T106" fmla="*/ 24984 w 61"/>
                  <a:gd name="T107" fmla="*/ 7345 h 60"/>
                  <a:gd name="T108" fmla="*/ 1458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92" name="Freeform 20"/>
              <p:cNvSpPr>
                <a:spLocks/>
              </p:cNvSpPr>
              <p:nvPr/>
            </p:nvSpPr>
            <p:spPr bwMode="auto">
              <a:xfrm>
                <a:off x="3425" y="2306"/>
                <a:ext cx="345" cy="302"/>
              </a:xfrm>
              <a:custGeom>
                <a:avLst/>
                <a:gdLst>
                  <a:gd name="T0" fmla="*/ 0 w 67"/>
                  <a:gd name="T1" fmla="*/ 1734 h 62"/>
                  <a:gd name="T2" fmla="*/ 42183 w 67"/>
                  <a:gd name="T3" fmla="*/ 0 h 62"/>
                  <a:gd name="T4" fmla="*/ 42183 w 67"/>
                  <a:gd name="T5" fmla="*/ 570 h 62"/>
                  <a:gd name="T6" fmla="*/ 42873 w 67"/>
                  <a:gd name="T7" fmla="*/ 1164 h 62"/>
                  <a:gd name="T8" fmla="*/ 43563 w 67"/>
                  <a:gd name="T9" fmla="*/ 1734 h 62"/>
                  <a:gd name="T10" fmla="*/ 42873 w 67"/>
                  <a:gd name="T11" fmla="*/ 2776 h 62"/>
                  <a:gd name="T12" fmla="*/ 42183 w 67"/>
                  <a:gd name="T13" fmla="*/ 3346 h 62"/>
                  <a:gd name="T14" fmla="*/ 40834 w 67"/>
                  <a:gd name="T15" fmla="*/ 4506 h 62"/>
                  <a:gd name="T16" fmla="*/ 40834 w 67"/>
                  <a:gd name="T17" fmla="*/ 5076 h 62"/>
                  <a:gd name="T18" fmla="*/ 47090 w 67"/>
                  <a:gd name="T19" fmla="*/ 5076 h 62"/>
                  <a:gd name="T20" fmla="*/ 47090 w 67"/>
                  <a:gd name="T21" fmla="*/ 5076 h 62"/>
                  <a:gd name="T22" fmla="*/ 47090 w 67"/>
                  <a:gd name="T23" fmla="*/ 5670 h 62"/>
                  <a:gd name="T24" fmla="*/ 46426 w 67"/>
                  <a:gd name="T25" fmla="*/ 6712 h 62"/>
                  <a:gd name="T26" fmla="*/ 45736 w 67"/>
                  <a:gd name="T27" fmla="*/ 7282 h 62"/>
                  <a:gd name="T28" fmla="*/ 45051 w 67"/>
                  <a:gd name="T29" fmla="*/ 9586 h 62"/>
                  <a:gd name="T30" fmla="*/ 43563 w 67"/>
                  <a:gd name="T31" fmla="*/ 10750 h 62"/>
                  <a:gd name="T32" fmla="*/ 43563 w 67"/>
                  <a:gd name="T33" fmla="*/ 12363 h 62"/>
                  <a:gd name="T34" fmla="*/ 43563 w 67"/>
                  <a:gd name="T35" fmla="*/ 14092 h 62"/>
                  <a:gd name="T36" fmla="*/ 43563 w 67"/>
                  <a:gd name="T37" fmla="*/ 14092 h 62"/>
                  <a:gd name="T38" fmla="*/ 42183 w 67"/>
                  <a:gd name="T39" fmla="*/ 14686 h 62"/>
                  <a:gd name="T40" fmla="*/ 42183 w 67"/>
                  <a:gd name="T41" fmla="*/ 15256 h 62"/>
                  <a:gd name="T42" fmla="*/ 40144 w 67"/>
                  <a:gd name="T43" fmla="*/ 16298 h 62"/>
                  <a:gd name="T44" fmla="*/ 40144 w 67"/>
                  <a:gd name="T45" fmla="*/ 18032 h 62"/>
                  <a:gd name="T46" fmla="*/ 40144 w 67"/>
                  <a:gd name="T47" fmla="*/ 19645 h 62"/>
                  <a:gd name="T48" fmla="*/ 39320 w 67"/>
                  <a:gd name="T49" fmla="*/ 20215 h 62"/>
                  <a:gd name="T50" fmla="*/ 37945 w 67"/>
                  <a:gd name="T51" fmla="*/ 21379 h 62"/>
                  <a:gd name="T52" fmla="*/ 36591 w 67"/>
                  <a:gd name="T53" fmla="*/ 22538 h 62"/>
                  <a:gd name="T54" fmla="*/ 35901 w 67"/>
                  <a:gd name="T55" fmla="*/ 23108 h 62"/>
                  <a:gd name="T56" fmla="*/ 35901 w 67"/>
                  <a:gd name="T57" fmla="*/ 24155 h 62"/>
                  <a:gd name="T58" fmla="*/ 35077 w 67"/>
                  <a:gd name="T59" fmla="*/ 25314 h 62"/>
                  <a:gd name="T60" fmla="*/ 35077 w 67"/>
                  <a:gd name="T61" fmla="*/ 25884 h 62"/>
                  <a:gd name="T62" fmla="*/ 34418 w 67"/>
                  <a:gd name="T63" fmla="*/ 27618 h 62"/>
                  <a:gd name="T64" fmla="*/ 33728 w 67"/>
                  <a:gd name="T65" fmla="*/ 28661 h 62"/>
                  <a:gd name="T66" fmla="*/ 34418 w 67"/>
                  <a:gd name="T67" fmla="*/ 30395 h 62"/>
                  <a:gd name="T68" fmla="*/ 35077 w 67"/>
                  <a:gd name="T69" fmla="*/ 30965 h 62"/>
                  <a:gd name="T70" fmla="*/ 35077 w 67"/>
                  <a:gd name="T71" fmla="*/ 32124 h 62"/>
                  <a:gd name="T72" fmla="*/ 35077 w 67"/>
                  <a:gd name="T73" fmla="*/ 32124 h 62"/>
                  <a:gd name="T74" fmla="*/ 35077 w 67"/>
                  <a:gd name="T75" fmla="*/ 32694 h 62"/>
                  <a:gd name="T76" fmla="*/ 35077 w 67"/>
                  <a:gd name="T77" fmla="*/ 32694 h 62"/>
                  <a:gd name="T78" fmla="*/ 34418 w 67"/>
                  <a:gd name="T79" fmla="*/ 33741 h 62"/>
                  <a:gd name="T80" fmla="*/ 35077 w 67"/>
                  <a:gd name="T81" fmla="*/ 34331 h 62"/>
                  <a:gd name="T82" fmla="*/ 5592 w 67"/>
                  <a:gd name="T83" fmla="*/ 34900 h 62"/>
                  <a:gd name="T84" fmla="*/ 5592 w 67"/>
                  <a:gd name="T85" fmla="*/ 29825 h 62"/>
                  <a:gd name="T86" fmla="*/ 4243 w 67"/>
                  <a:gd name="T87" fmla="*/ 29231 h 62"/>
                  <a:gd name="T88" fmla="*/ 2863 w 67"/>
                  <a:gd name="T89" fmla="*/ 29825 h 62"/>
                  <a:gd name="T90" fmla="*/ 2863 w 67"/>
                  <a:gd name="T91" fmla="*/ 29825 h 62"/>
                  <a:gd name="T92" fmla="*/ 1354 w 67"/>
                  <a:gd name="T93" fmla="*/ 28661 h 62"/>
                  <a:gd name="T94" fmla="*/ 1354 w 67"/>
                  <a:gd name="T95" fmla="*/ 12363 h 62"/>
                  <a:gd name="T96" fmla="*/ 0 w 67"/>
                  <a:gd name="T97" fmla="*/ 1734 h 62"/>
                  <a:gd name="T98" fmla="*/ 0 w 67"/>
                  <a:gd name="T99" fmla="*/ 1734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93" name="Freeform 25"/>
              <p:cNvSpPr>
                <a:spLocks/>
              </p:cNvSpPr>
              <p:nvPr/>
            </p:nvSpPr>
            <p:spPr bwMode="auto">
              <a:xfrm>
                <a:off x="2545" y="2306"/>
                <a:ext cx="968" cy="898"/>
              </a:xfrm>
              <a:custGeom>
                <a:avLst/>
                <a:gdLst>
                  <a:gd name="T0" fmla="*/ 117702 w 189"/>
                  <a:gd name="T1" fmla="*/ 28370 h 184"/>
                  <a:gd name="T2" fmla="*/ 109358 w 189"/>
                  <a:gd name="T3" fmla="*/ 26628 h 184"/>
                  <a:gd name="T4" fmla="*/ 103853 w 189"/>
                  <a:gd name="T5" fmla="*/ 27775 h 184"/>
                  <a:gd name="T6" fmla="*/ 99812 w 189"/>
                  <a:gd name="T7" fmla="*/ 27775 h 184"/>
                  <a:gd name="T8" fmla="*/ 98342 w 189"/>
                  <a:gd name="T9" fmla="*/ 27775 h 184"/>
                  <a:gd name="T10" fmla="*/ 96324 w 189"/>
                  <a:gd name="T11" fmla="*/ 26628 h 184"/>
                  <a:gd name="T12" fmla="*/ 94301 w 189"/>
                  <a:gd name="T13" fmla="*/ 28941 h 184"/>
                  <a:gd name="T14" fmla="*/ 92836 w 189"/>
                  <a:gd name="T15" fmla="*/ 27199 h 184"/>
                  <a:gd name="T16" fmla="*/ 88795 w 189"/>
                  <a:gd name="T17" fmla="*/ 26628 h 184"/>
                  <a:gd name="T18" fmla="*/ 85988 w 189"/>
                  <a:gd name="T19" fmla="*/ 26154 h 184"/>
                  <a:gd name="T20" fmla="*/ 81819 w 189"/>
                  <a:gd name="T21" fmla="*/ 24988 h 184"/>
                  <a:gd name="T22" fmla="*/ 79140 w 189"/>
                  <a:gd name="T23" fmla="*/ 24412 h 184"/>
                  <a:gd name="T24" fmla="*/ 74971 w 189"/>
                  <a:gd name="T25" fmla="*/ 23246 h 184"/>
                  <a:gd name="T26" fmla="*/ 72948 w 189"/>
                  <a:gd name="T27" fmla="*/ 21508 h 184"/>
                  <a:gd name="T28" fmla="*/ 68779 w 189"/>
                  <a:gd name="T29" fmla="*/ 20459 h 184"/>
                  <a:gd name="T30" fmla="*/ 39898 w 189"/>
                  <a:gd name="T31" fmla="*/ 0 h 184"/>
                  <a:gd name="T32" fmla="*/ 0 w 189"/>
                  <a:gd name="T33" fmla="*/ 40800 h 184"/>
                  <a:gd name="T34" fmla="*/ 681 w 189"/>
                  <a:gd name="T35" fmla="*/ 42538 h 184"/>
                  <a:gd name="T36" fmla="*/ 3488 w 189"/>
                  <a:gd name="T37" fmla="*/ 45920 h 184"/>
                  <a:gd name="T38" fmla="*/ 15847 w 189"/>
                  <a:gd name="T39" fmla="*/ 56140 h 184"/>
                  <a:gd name="T40" fmla="*/ 17209 w 189"/>
                  <a:gd name="T41" fmla="*/ 59048 h 184"/>
                  <a:gd name="T42" fmla="*/ 26208 w 189"/>
                  <a:gd name="T43" fmla="*/ 69741 h 184"/>
                  <a:gd name="T44" fmla="*/ 33731 w 189"/>
                  <a:gd name="T45" fmla="*/ 70908 h 184"/>
                  <a:gd name="T46" fmla="*/ 38561 w 189"/>
                  <a:gd name="T47" fmla="*/ 64646 h 184"/>
                  <a:gd name="T48" fmla="*/ 41235 w 189"/>
                  <a:gd name="T49" fmla="*/ 64046 h 184"/>
                  <a:gd name="T50" fmla="*/ 46090 w 189"/>
                  <a:gd name="T51" fmla="*/ 65217 h 184"/>
                  <a:gd name="T52" fmla="*/ 51596 w 189"/>
                  <a:gd name="T53" fmla="*/ 67550 h 184"/>
                  <a:gd name="T54" fmla="*/ 52938 w 189"/>
                  <a:gd name="T55" fmla="*/ 68692 h 184"/>
                  <a:gd name="T56" fmla="*/ 57107 w 189"/>
                  <a:gd name="T57" fmla="*/ 73241 h 184"/>
                  <a:gd name="T58" fmla="*/ 64636 w 189"/>
                  <a:gd name="T59" fmla="*/ 84510 h 184"/>
                  <a:gd name="T60" fmla="*/ 68779 w 189"/>
                  <a:gd name="T61" fmla="*/ 87892 h 184"/>
                  <a:gd name="T62" fmla="*/ 70142 w 189"/>
                  <a:gd name="T63" fmla="*/ 93582 h 184"/>
                  <a:gd name="T64" fmla="*/ 76441 w 189"/>
                  <a:gd name="T65" fmla="*/ 99849 h 184"/>
                  <a:gd name="T66" fmla="*/ 86644 w 189"/>
                  <a:gd name="T67" fmla="*/ 102636 h 184"/>
                  <a:gd name="T68" fmla="*/ 92836 w 189"/>
                  <a:gd name="T69" fmla="*/ 103231 h 184"/>
                  <a:gd name="T70" fmla="*/ 92155 w 189"/>
                  <a:gd name="T71" fmla="*/ 102065 h 184"/>
                  <a:gd name="T72" fmla="*/ 90157 w 189"/>
                  <a:gd name="T73" fmla="*/ 91938 h 184"/>
                  <a:gd name="T74" fmla="*/ 89476 w 189"/>
                  <a:gd name="T75" fmla="*/ 90796 h 184"/>
                  <a:gd name="T76" fmla="*/ 91494 w 189"/>
                  <a:gd name="T77" fmla="*/ 86842 h 184"/>
                  <a:gd name="T78" fmla="*/ 92155 w 189"/>
                  <a:gd name="T79" fmla="*/ 85676 h 184"/>
                  <a:gd name="T80" fmla="*/ 94301 w 189"/>
                  <a:gd name="T81" fmla="*/ 82294 h 184"/>
                  <a:gd name="T82" fmla="*/ 95668 w 189"/>
                  <a:gd name="T83" fmla="*/ 82294 h 184"/>
                  <a:gd name="T84" fmla="*/ 97005 w 189"/>
                  <a:gd name="T85" fmla="*/ 80556 h 184"/>
                  <a:gd name="T86" fmla="*/ 98342 w 189"/>
                  <a:gd name="T87" fmla="*/ 80556 h 184"/>
                  <a:gd name="T88" fmla="*/ 101174 w 189"/>
                  <a:gd name="T89" fmla="*/ 79385 h 184"/>
                  <a:gd name="T90" fmla="*/ 102516 w 189"/>
                  <a:gd name="T91" fmla="*/ 77194 h 184"/>
                  <a:gd name="T92" fmla="*/ 103171 w 189"/>
                  <a:gd name="T93" fmla="*/ 78341 h 184"/>
                  <a:gd name="T94" fmla="*/ 113533 w 189"/>
                  <a:gd name="T95" fmla="*/ 73695 h 184"/>
                  <a:gd name="T96" fmla="*/ 115551 w 189"/>
                  <a:gd name="T97" fmla="*/ 68692 h 184"/>
                  <a:gd name="T98" fmla="*/ 117702 w 189"/>
                  <a:gd name="T99" fmla="*/ 68121 h 184"/>
                  <a:gd name="T100" fmla="*/ 124549 w 189"/>
                  <a:gd name="T101" fmla="*/ 67550 h 184"/>
                  <a:gd name="T102" fmla="*/ 126567 w 189"/>
                  <a:gd name="T103" fmla="*/ 66384 h 184"/>
                  <a:gd name="T104" fmla="*/ 127356 w 189"/>
                  <a:gd name="T105" fmla="*/ 64646 h 184"/>
                  <a:gd name="T106" fmla="*/ 128037 w 189"/>
                  <a:gd name="T107" fmla="*/ 60093 h 184"/>
                  <a:gd name="T108" fmla="*/ 129374 w 189"/>
                  <a:gd name="T109" fmla="*/ 57306 h 184"/>
                  <a:gd name="T110" fmla="*/ 128718 w 189"/>
                  <a:gd name="T111" fmla="*/ 51615 h 184"/>
                  <a:gd name="T112" fmla="*/ 127356 w 189"/>
                  <a:gd name="T113" fmla="*/ 49878 h 184"/>
                  <a:gd name="T114" fmla="*/ 126567 w 189"/>
                  <a:gd name="T115" fmla="*/ 46496 h 184"/>
                  <a:gd name="T116" fmla="*/ 123868 w 189"/>
                  <a:gd name="T117" fmla="*/ 30107 h 184"/>
                  <a:gd name="T118" fmla="*/ 119694 w 189"/>
                  <a:gd name="T119" fmla="*/ 28941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18494" name="Group 28"/>
              <p:cNvGrpSpPr>
                <a:grpSpLocks/>
              </p:cNvGrpSpPr>
              <p:nvPr/>
            </p:nvGrpSpPr>
            <p:grpSpPr bwMode="auto">
              <a:xfrm>
                <a:off x="720" y="2448"/>
                <a:ext cx="1266" cy="876"/>
                <a:chOff x="768" y="2832"/>
                <a:chExt cx="1203" cy="876"/>
              </a:xfrm>
            </p:grpSpPr>
            <p:sp>
              <p:nvSpPr>
                <p:cNvPr id="18506" name="Freeform 29"/>
                <p:cNvSpPr>
                  <a:spLocks/>
                </p:cNvSpPr>
                <p:nvPr/>
              </p:nvSpPr>
              <p:spPr bwMode="auto">
                <a:xfrm>
                  <a:off x="1056" y="2832"/>
                  <a:ext cx="915" cy="780"/>
                </a:xfrm>
                <a:custGeom>
                  <a:avLst/>
                  <a:gdLst>
                    <a:gd name="T0" fmla="*/ 7841 w 188"/>
                    <a:gd name="T1" fmla="*/ 17491 h 160"/>
                    <a:gd name="T2" fmla="*/ 14640 w 188"/>
                    <a:gd name="T3" fmla="*/ 22601 h 160"/>
                    <a:gd name="T4" fmla="*/ 10138 w 188"/>
                    <a:gd name="T5" fmla="*/ 28255 h 160"/>
                    <a:gd name="T6" fmla="*/ 8999 w 188"/>
                    <a:gd name="T7" fmla="*/ 24336 h 160"/>
                    <a:gd name="T8" fmla="*/ 2769 w 188"/>
                    <a:gd name="T9" fmla="*/ 31063 h 160"/>
                    <a:gd name="T10" fmla="*/ 6230 w 188"/>
                    <a:gd name="T11" fmla="*/ 36148 h 160"/>
                    <a:gd name="T12" fmla="*/ 15112 w 188"/>
                    <a:gd name="T13" fmla="*/ 34413 h 160"/>
                    <a:gd name="T14" fmla="*/ 12343 w 188"/>
                    <a:gd name="T15" fmla="*/ 41828 h 160"/>
                    <a:gd name="T16" fmla="*/ 10138 w 188"/>
                    <a:gd name="T17" fmla="*/ 44606 h 160"/>
                    <a:gd name="T18" fmla="*/ 5636 w 188"/>
                    <a:gd name="T19" fmla="*/ 46342 h 160"/>
                    <a:gd name="T20" fmla="*/ 3339 w 188"/>
                    <a:gd name="T21" fmla="*/ 55375 h 160"/>
                    <a:gd name="T22" fmla="*/ 6230 w 188"/>
                    <a:gd name="T23" fmla="*/ 60484 h 160"/>
                    <a:gd name="T24" fmla="*/ 12343 w 188"/>
                    <a:gd name="T25" fmla="*/ 63263 h 160"/>
                    <a:gd name="T26" fmla="*/ 12343 w 188"/>
                    <a:gd name="T27" fmla="*/ 67782 h 160"/>
                    <a:gd name="T28" fmla="*/ 19590 w 188"/>
                    <a:gd name="T29" fmla="*/ 69513 h 160"/>
                    <a:gd name="T30" fmla="*/ 23522 w 188"/>
                    <a:gd name="T31" fmla="*/ 70561 h 160"/>
                    <a:gd name="T32" fmla="*/ 16251 w 188"/>
                    <a:gd name="T33" fmla="*/ 79589 h 160"/>
                    <a:gd name="T34" fmla="*/ 10610 w 188"/>
                    <a:gd name="T35" fmla="*/ 83060 h 160"/>
                    <a:gd name="T36" fmla="*/ 1728 w 188"/>
                    <a:gd name="T37" fmla="*/ 87575 h 160"/>
                    <a:gd name="T38" fmla="*/ 1728 w 188"/>
                    <a:gd name="T39" fmla="*/ 90358 h 160"/>
                    <a:gd name="T40" fmla="*/ 16251 w 188"/>
                    <a:gd name="T41" fmla="*/ 84108 h 160"/>
                    <a:gd name="T42" fmla="*/ 34824 w 188"/>
                    <a:gd name="T43" fmla="*/ 67782 h 160"/>
                    <a:gd name="T44" fmla="*/ 33091 w 188"/>
                    <a:gd name="T45" fmla="*/ 66046 h 160"/>
                    <a:gd name="T46" fmla="*/ 43229 w 188"/>
                    <a:gd name="T47" fmla="*/ 53640 h 160"/>
                    <a:gd name="T48" fmla="*/ 40343 w 188"/>
                    <a:gd name="T49" fmla="*/ 56989 h 160"/>
                    <a:gd name="T50" fmla="*/ 40932 w 188"/>
                    <a:gd name="T51" fmla="*/ 61527 h 160"/>
                    <a:gd name="T52" fmla="*/ 40343 w 188"/>
                    <a:gd name="T53" fmla="*/ 64428 h 160"/>
                    <a:gd name="T54" fmla="*/ 48300 w 188"/>
                    <a:gd name="T55" fmla="*/ 59889 h 160"/>
                    <a:gd name="T56" fmla="*/ 48300 w 188"/>
                    <a:gd name="T57" fmla="*/ 55375 h 160"/>
                    <a:gd name="T58" fmla="*/ 60074 w 188"/>
                    <a:gd name="T59" fmla="*/ 58154 h 160"/>
                    <a:gd name="T60" fmla="*/ 67914 w 188"/>
                    <a:gd name="T61" fmla="*/ 56989 h 160"/>
                    <a:gd name="T62" fmla="*/ 81391 w 188"/>
                    <a:gd name="T63" fmla="*/ 61527 h 160"/>
                    <a:gd name="T64" fmla="*/ 85893 w 188"/>
                    <a:gd name="T65" fmla="*/ 67212 h 160"/>
                    <a:gd name="T66" fmla="*/ 93165 w 188"/>
                    <a:gd name="T67" fmla="*/ 72296 h 160"/>
                    <a:gd name="T68" fmla="*/ 105483 w 188"/>
                    <a:gd name="T69" fmla="*/ 73461 h 160"/>
                    <a:gd name="T70" fmla="*/ 103755 w 188"/>
                    <a:gd name="T71" fmla="*/ 66046 h 160"/>
                    <a:gd name="T72" fmla="*/ 98801 w 188"/>
                    <a:gd name="T73" fmla="*/ 64998 h 160"/>
                    <a:gd name="T74" fmla="*/ 91437 w 188"/>
                    <a:gd name="T75" fmla="*/ 59889 h 160"/>
                    <a:gd name="T76" fmla="*/ 82433 w 188"/>
                    <a:gd name="T77" fmla="*/ 53640 h 160"/>
                    <a:gd name="T78" fmla="*/ 79094 w 188"/>
                    <a:gd name="T79" fmla="*/ 58154 h 160"/>
                    <a:gd name="T80" fmla="*/ 72392 w 188"/>
                    <a:gd name="T81" fmla="*/ 52474 h 160"/>
                    <a:gd name="T82" fmla="*/ 65593 w 188"/>
                    <a:gd name="T83" fmla="*/ 45177 h 160"/>
                    <a:gd name="T84" fmla="*/ 57183 w 188"/>
                    <a:gd name="T85" fmla="*/ 11812 h 160"/>
                    <a:gd name="T86" fmla="*/ 50500 w 188"/>
                    <a:gd name="T87" fmla="*/ 2779 h 160"/>
                    <a:gd name="T88" fmla="*/ 38732 w 188"/>
                    <a:gd name="T89" fmla="*/ 2779 h 160"/>
                    <a:gd name="T90" fmla="*/ 33091 w 188"/>
                    <a:gd name="T91" fmla="*/ 2779 h 160"/>
                    <a:gd name="T92" fmla="*/ 25250 w 188"/>
                    <a:gd name="T93" fmla="*/ 0 h 160"/>
                    <a:gd name="T94" fmla="*/ 19590 w 188"/>
                    <a:gd name="T95" fmla="*/ 2330 h 160"/>
                    <a:gd name="T96" fmla="*/ 13477 w 188"/>
                    <a:gd name="T97" fmla="*/ 7298 h 160"/>
                    <a:gd name="T98" fmla="*/ 10610 w 188"/>
                    <a:gd name="T99" fmla="*/ 11812 h 160"/>
                    <a:gd name="T100" fmla="*/ 5636 w 188"/>
                    <a:gd name="T101" fmla="*/ 14713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07" name="Freeform 30"/>
                <p:cNvSpPr>
                  <a:spLocks/>
                </p:cNvSpPr>
                <p:nvPr/>
              </p:nvSpPr>
              <p:spPr bwMode="auto">
                <a:xfrm>
                  <a:off x="1021" y="3608"/>
                  <a:ext cx="20" cy="14"/>
                </a:xfrm>
                <a:custGeom>
                  <a:avLst/>
                  <a:gdLst>
                    <a:gd name="T0" fmla="*/ 1250 w 4"/>
                    <a:gd name="T1" fmla="*/ 915 h 3"/>
                    <a:gd name="T2" fmla="*/ 1250 w 4"/>
                    <a:gd name="T3" fmla="*/ 499 h 3"/>
                    <a:gd name="T4" fmla="*/ 1250 w 4"/>
                    <a:gd name="T5" fmla="*/ 499 h 3"/>
                    <a:gd name="T6" fmla="*/ 1250 w 4"/>
                    <a:gd name="T7" fmla="*/ 499 h 3"/>
                    <a:gd name="T8" fmla="*/ 1250 w 4"/>
                    <a:gd name="T9" fmla="*/ 499 h 3"/>
                    <a:gd name="T10" fmla="*/ 1250 w 4"/>
                    <a:gd name="T11" fmla="*/ 499 h 3"/>
                    <a:gd name="T12" fmla="*/ 1250 w 4"/>
                    <a:gd name="T13" fmla="*/ 499 h 3"/>
                    <a:gd name="T14" fmla="*/ 625 w 4"/>
                    <a:gd name="T15" fmla="*/ 0 h 3"/>
                    <a:gd name="T16" fmla="*/ 625 w 4"/>
                    <a:gd name="T17" fmla="*/ 0 h 3"/>
                    <a:gd name="T18" fmla="*/ 0 w 4"/>
                    <a:gd name="T19" fmla="*/ 499 h 3"/>
                    <a:gd name="T20" fmla="*/ 0 w 4"/>
                    <a:gd name="T21" fmla="*/ 499 h 3"/>
                    <a:gd name="T22" fmla="*/ 0 w 4"/>
                    <a:gd name="T23" fmla="*/ 499 h 3"/>
                    <a:gd name="T24" fmla="*/ 0 w 4"/>
                    <a:gd name="T25" fmla="*/ 499 h 3"/>
                    <a:gd name="T26" fmla="*/ 0 w 4"/>
                    <a:gd name="T27" fmla="*/ 499 h 3"/>
                    <a:gd name="T28" fmla="*/ 0 w 4"/>
                    <a:gd name="T29" fmla="*/ 499 h 3"/>
                    <a:gd name="T30" fmla="*/ 0 w 4"/>
                    <a:gd name="T31" fmla="*/ 915 h 3"/>
                    <a:gd name="T32" fmla="*/ 0 w 4"/>
                    <a:gd name="T33" fmla="*/ 915 h 3"/>
                    <a:gd name="T34" fmla="*/ 625 w 4"/>
                    <a:gd name="T35" fmla="*/ 915 h 3"/>
                    <a:gd name="T36" fmla="*/ 625 w 4"/>
                    <a:gd name="T37" fmla="*/ 915 h 3"/>
                    <a:gd name="T38" fmla="*/ 625 w 4"/>
                    <a:gd name="T39" fmla="*/ 1414 h 3"/>
                    <a:gd name="T40" fmla="*/ 1250 w 4"/>
                    <a:gd name="T41" fmla="*/ 1414 h 3"/>
                    <a:gd name="T42" fmla="*/ 1250 w 4"/>
                    <a:gd name="T43" fmla="*/ 1414 h 3"/>
                    <a:gd name="T44" fmla="*/ 1875 w 4"/>
                    <a:gd name="T45" fmla="*/ 1414 h 3"/>
                    <a:gd name="T46" fmla="*/ 1875 w 4"/>
                    <a:gd name="T47" fmla="*/ 1414 h 3"/>
                    <a:gd name="T48" fmla="*/ 2500 w 4"/>
                    <a:gd name="T49" fmla="*/ 915 h 3"/>
                    <a:gd name="T50" fmla="*/ 2500 w 4"/>
                    <a:gd name="T51" fmla="*/ 915 h 3"/>
                    <a:gd name="T52" fmla="*/ 2500 w 4"/>
                    <a:gd name="T53" fmla="*/ 915 h 3"/>
                    <a:gd name="T54" fmla="*/ 2500 w 4"/>
                    <a:gd name="T55" fmla="*/ 499 h 3"/>
                    <a:gd name="T56" fmla="*/ 2500 w 4"/>
                    <a:gd name="T57" fmla="*/ 499 h 3"/>
                    <a:gd name="T58" fmla="*/ 2500 w 4"/>
                    <a:gd name="T59" fmla="*/ 499 h 3"/>
                    <a:gd name="T60" fmla="*/ 2500 w 4"/>
                    <a:gd name="T61" fmla="*/ 499 h 3"/>
                    <a:gd name="T62" fmla="*/ 2500 w 4"/>
                    <a:gd name="T63" fmla="*/ 499 h 3"/>
                    <a:gd name="T64" fmla="*/ 2500 w 4"/>
                    <a:gd name="T65" fmla="*/ 0 h 3"/>
                    <a:gd name="T66" fmla="*/ 2500 w 4"/>
                    <a:gd name="T67" fmla="*/ 0 h 3"/>
                    <a:gd name="T68" fmla="*/ 2500 w 4"/>
                    <a:gd name="T69" fmla="*/ 0 h 3"/>
                    <a:gd name="T70" fmla="*/ 2500 w 4"/>
                    <a:gd name="T71" fmla="*/ 0 h 3"/>
                    <a:gd name="T72" fmla="*/ 2500 w 4"/>
                    <a:gd name="T73" fmla="*/ 499 h 3"/>
                    <a:gd name="T74" fmla="*/ 1875 w 4"/>
                    <a:gd name="T75" fmla="*/ 499 h 3"/>
                    <a:gd name="T76" fmla="*/ 1875 w 4"/>
                    <a:gd name="T77" fmla="*/ 499 h 3"/>
                    <a:gd name="T78" fmla="*/ 1250 w 4"/>
                    <a:gd name="T79" fmla="*/ 915 h 3"/>
                    <a:gd name="T80" fmla="*/ 1250 w 4"/>
                    <a:gd name="T81" fmla="*/ 915 h 3"/>
                    <a:gd name="T82" fmla="*/ 1250 w 4"/>
                    <a:gd name="T83" fmla="*/ 915 h 3"/>
                    <a:gd name="T84" fmla="*/ 1250 w 4"/>
                    <a:gd name="T85" fmla="*/ 915 h 3"/>
                    <a:gd name="T86" fmla="*/ 1250 w 4"/>
                    <a:gd name="T87" fmla="*/ 1414 h 3"/>
                    <a:gd name="T88" fmla="*/ 1875 w 4"/>
                    <a:gd name="T89" fmla="*/ 14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18508" name="Freeform 31"/>
                <p:cNvSpPr>
                  <a:spLocks/>
                </p:cNvSpPr>
                <p:nvPr/>
              </p:nvSpPr>
              <p:spPr bwMode="auto">
                <a:xfrm>
                  <a:off x="978" y="3610"/>
                  <a:ext cx="43" cy="30"/>
                </a:xfrm>
                <a:custGeom>
                  <a:avLst/>
                  <a:gdLst>
                    <a:gd name="T0" fmla="*/ 3607 w 9"/>
                    <a:gd name="T1" fmla="*/ 0 h 6"/>
                    <a:gd name="T2" fmla="*/ 2078 w 9"/>
                    <a:gd name="T3" fmla="*/ 0 h 6"/>
                    <a:gd name="T4" fmla="*/ 1529 w 9"/>
                    <a:gd name="T5" fmla="*/ 625 h 6"/>
                    <a:gd name="T6" fmla="*/ 1529 w 9"/>
                    <a:gd name="T7" fmla="*/ 625 h 6"/>
                    <a:gd name="T8" fmla="*/ 1529 w 9"/>
                    <a:gd name="T9" fmla="*/ 1250 h 6"/>
                    <a:gd name="T10" fmla="*/ 1529 w 9"/>
                    <a:gd name="T11" fmla="*/ 1875 h 6"/>
                    <a:gd name="T12" fmla="*/ 1094 w 9"/>
                    <a:gd name="T13" fmla="*/ 1875 h 6"/>
                    <a:gd name="T14" fmla="*/ 1094 w 9"/>
                    <a:gd name="T15" fmla="*/ 1875 h 6"/>
                    <a:gd name="T16" fmla="*/ 549 w 9"/>
                    <a:gd name="T17" fmla="*/ 1875 h 6"/>
                    <a:gd name="T18" fmla="*/ 549 w 9"/>
                    <a:gd name="T19" fmla="*/ 2500 h 6"/>
                    <a:gd name="T20" fmla="*/ 549 w 9"/>
                    <a:gd name="T21" fmla="*/ 3125 h 6"/>
                    <a:gd name="T22" fmla="*/ 0 w 9"/>
                    <a:gd name="T23" fmla="*/ 3125 h 6"/>
                    <a:gd name="T24" fmla="*/ 0 w 9"/>
                    <a:gd name="T25" fmla="*/ 3750 h 6"/>
                    <a:gd name="T26" fmla="*/ 0 w 9"/>
                    <a:gd name="T27" fmla="*/ 3750 h 6"/>
                    <a:gd name="T28" fmla="*/ 0 w 9"/>
                    <a:gd name="T29" fmla="*/ 3750 h 6"/>
                    <a:gd name="T30" fmla="*/ 0 w 9"/>
                    <a:gd name="T31" fmla="*/ 3750 h 6"/>
                    <a:gd name="T32" fmla="*/ 0 w 9"/>
                    <a:gd name="T33" fmla="*/ 3750 h 6"/>
                    <a:gd name="T34" fmla="*/ 0 w 9"/>
                    <a:gd name="T35" fmla="*/ 3750 h 6"/>
                    <a:gd name="T36" fmla="*/ 0 w 9"/>
                    <a:gd name="T37" fmla="*/ 3750 h 6"/>
                    <a:gd name="T38" fmla="*/ 549 w 9"/>
                    <a:gd name="T39" fmla="*/ 3750 h 6"/>
                    <a:gd name="T40" fmla="*/ 1094 w 9"/>
                    <a:gd name="T41" fmla="*/ 3750 h 6"/>
                    <a:gd name="T42" fmla="*/ 1529 w 9"/>
                    <a:gd name="T43" fmla="*/ 3125 h 6"/>
                    <a:gd name="T44" fmla="*/ 3172 w 9"/>
                    <a:gd name="T45" fmla="*/ 1875 h 6"/>
                    <a:gd name="T46" fmla="*/ 3607 w 9"/>
                    <a:gd name="T47" fmla="*/ 1250 h 6"/>
                    <a:gd name="T48" fmla="*/ 4157 w 9"/>
                    <a:gd name="T49" fmla="*/ 1250 h 6"/>
                    <a:gd name="T50" fmla="*/ 4677 w 9"/>
                    <a:gd name="T51" fmla="*/ 625 h 6"/>
                    <a:gd name="T52" fmla="*/ 4677 w 9"/>
                    <a:gd name="T53" fmla="*/ 625 h 6"/>
                    <a:gd name="T54" fmla="*/ 4677 w 9"/>
                    <a:gd name="T55" fmla="*/ 625 h 6"/>
                    <a:gd name="T56" fmla="*/ 4157 w 9"/>
                    <a:gd name="T57" fmla="*/ 0 h 6"/>
                    <a:gd name="T58" fmla="*/ 4157 w 9"/>
                    <a:gd name="T59" fmla="*/ 0 h 6"/>
                    <a:gd name="T60" fmla="*/ 4157 w 9"/>
                    <a:gd name="T61" fmla="*/ 0 h 6"/>
                    <a:gd name="T62" fmla="*/ 4157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09" name="Freeform 32"/>
                <p:cNvSpPr>
                  <a:spLocks/>
                </p:cNvSpPr>
                <p:nvPr/>
              </p:nvSpPr>
              <p:spPr bwMode="auto">
                <a:xfrm>
                  <a:off x="934" y="3632"/>
                  <a:ext cx="44" cy="34"/>
                </a:xfrm>
                <a:custGeom>
                  <a:avLst/>
                  <a:gdLst>
                    <a:gd name="T0" fmla="*/ 4566 w 9"/>
                    <a:gd name="T1" fmla="*/ 1724 h 7"/>
                    <a:gd name="T2" fmla="*/ 4566 w 9"/>
                    <a:gd name="T3" fmla="*/ 568 h 7"/>
                    <a:gd name="T4" fmla="*/ 2796 w 9"/>
                    <a:gd name="T5" fmla="*/ 1724 h 7"/>
                    <a:gd name="T6" fmla="*/ 2342 w 9"/>
                    <a:gd name="T7" fmla="*/ 2171 h 7"/>
                    <a:gd name="T8" fmla="*/ 2342 w 9"/>
                    <a:gd name="T9" fmla="*/ 2171 h 7"/>
                    <a:gd name="T10" fmla="*/ 1173 w 9"/>
                    <a:gd name="T11" fmla="*/ 2759 h 7"/>
                    <a:gd name="T12" fmla="*/ 572 w 9"/>
                    <a:gd name="T13" fmla="*/ 3327 h 7"/>
                    <a:gd name="T14" fmla="*/ 0 w 9"/>
                    <a:gd name="T15" fmla="*/ 3327 h 7"/>
                    <a:gd name="T16" fmla="*/ 1173 w 9"/>
                    <a:gd name="T17" fmla="*/ 3327 h 7"/>
                    <a:gd name="T18" fmla="*/ 1745 w 9"/>
                    <a:gd name="T19" fmla="*/ 2759 h 7"/>
                    <a:gd name="T20" fmla="*/ 3393 w 9"/>
                    <a:gd name="T21" fmla="*/ 2171 h 7"/>
                    <a:gd name="T22" fmla="*/ 4566 w 9"/>
                    <a:gd name="T23" fmla="*/ 1724 h 7"/>
                    <a:gd name="T24" fmla="*/ 4566 w 9"/>
                    <a:gd name="T25" fmla="*/ 1724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8510" name="Freeform 33"/>
                <p:cNvSpPr>
                  <a:spLocks/>
                </p:cNvSpPr>
                <p:nvPr/>
              </p:nvSpPr>
              <p:spPr bwMode="auto">
                <a:xfrm>
                  <a:off x="934" y="3637"/>
                  <a:ext cx="39" cy="29"/>
                </a:xfrm>
                <a:custGeom>
                  <a:avLst/>
                  <a:gdLst>
                    <a:gd name="T0" fmla="*/ 4514 w 8"/>
                    <a:gd name="T1" fmla="*/ 1121 h 6"/>
                    <a:gd name="T2" fmla="*/ 4514 w 8"/>
                    <a:gd name="T3" fmla="*/ 561 h 6"/>
                    <a:gd name="T4" fmla="*/ 4514 w 8"/>
                    <a:gd name="T5" fmla="*/ 561 h 6"/>
                    <a:gd name="T6" fmla="*/ 4514 w 8"/>
                    <a:gd name="T7" fmla="*/ 0 h 6"/>
                    <a:gd name="T8" fmla="*/ 4514 w 8"/>
                    <a:gd name="T9" fmla="*/ 0 h 6"/>
                    <a:gd name="T10" fmla="*/ 4514 w 8"/>
                    <a:gd name="T11" fmla="*/ 0 h 6"/>
                    <a:gd name="T12" fmla="*/ 4514 w 8"/>
                    <a:gd name="T13" fmla="*/ 0 h 6"/>
                    <a:gd name="T14" fmla="*/ 4514 w 8"/>
                    <a:gd name="T15" fmla="*/ 0 h 6"/>
                    <a:gd name="T16" fmla="*/ 4514 w 8"/>
                    <a:gd name="T17" fmla="*/ 0 h 6"/>
                    <a:gd name="T18" fmla="*/ 4514 w 8"/>
                    <a:gd name="T19" fmla="*/ 0 h 6"/>
                    <a:gd name="T20" fmla="*/ 3944 w 8"/>
                    <a:gd name="T21" fmla="*/ 0 h 6"/>
                    <a:gd name="T22" fmla="*/ 3944 w 8"/>
                    <a:gd name="T23" fmla="*/ 0 h 6"/>
                    <a:gd name="T24" fmla="*/ 3349 w 8"/>
                    <a:gd name="T25" fmla="*/ 0 h 6"/>
                    <a:gd name="T26" fmla="*/ 2779 w 8"/>
                    <a:gd name="T27" fmla="*/ 561 h 6"/>
                    <a:gd name="T28" fmla="*/ 2779 w 8"/>
                    <a:gd name="T29" fmla="*/ 1121 h 6"/>
                    <a:gd name="T30" fmla="*/ 2779 w 8"/>
                    <a:gd name="T31" fmla="*/ 1121 h 6"/>
                    <a:gd name="T32" fmla="*/ 2306 w 8"/>
                    <a:gd name="T33" fmla="*/ 1121 h 6"/>
                    <a:gd name="T34" fmla="*/ 2306 w 8"/>
                    <a:gd name="T35" fmla="*/ 1121 h 6"/>
                    <a:gd name="T36" fmla="*/ 2306 w 8"/>
                    <a:gd name="T37" fmla="*/ 1121 h 6"/>
                    <a:gd name="T38" fmla="*/ 2306 w 8"/>
                    <a:gd name="T39" fmla="*/ 1682 h 6"/>
                    <a:gd name="T40" fmla="*/ 2306 w 8"/>
                    <a:gd name="T41" fmla="*/ 1682 h 6"/>
                    <a:gd name="T42" fmla="*/ 2306 w 8"/>
                    <a:gd name="T43" fmla="*/ 1682 h 6"/>
                    <a:gd name="T44" fmla="*/ 2306 w 8"/>
                    <a:gd name="T45" fmla="*/ 1682 h 6"/>
                    <a:gd name="T46" fmla="*/ 1165 w 8"/>
                    <a:gd name="T47" fmla="*/ 2151 h 6"/>
                    <a:gd name="T48" fmla="*/ 1165 w 8"/>
                    <a:gd name="T49" fmla="*/ 2151 h 6"/>
                    <a:gd name="T50" fmla="*/ 1165 w 8"/>
                    <a:gd name="T51" fmla="*/ 2151 h 6"/>
                    <a:gd name="T52" fmla="*/ 1165 w 8"/>
                    <a:gd name="T53" fmla="*/ 2151 h 6"/>
                    <a:gd name="T54" fmla="*/ 570 w 8"/>
                    <a:gd name="T55" fmla="*/ 2151 h 6"/>
                    <a:gd name="T56" fmla="*/ 570 w 8"/>
                    <a:gd name="T57" fmla="*/ 2712 h 6"/>
                    <a:gd name="T58" fmla="*/ 570 w 8"/>
                    <a:gd name="T59" fmla="*/ 2712 h 6"/>
                    <a:gd name="T60" fmla="*/ 0 w 8"/>
                    <a:gd name="T61" fmla="*/ 2712 h 6"/>
                    <a:gd name="T62" fmla="*/ 0 w 8"/>
                    <a:gd name="T63" fmla="*/ 2712 h 6"/>
                    <a:gd name="T64" fmla="*/ 0 w 8"/>
                    <a:gd name="T65" fmla="*/ 2712 h 6"/>
                    <a:gd name="T66" fmla="*/ 570 w 8"/>
                    <a:gd name="T67" fmla="*/ 3272 h 6"/>
                    <a:gd name="T68" fmla="*/ 570 w 8"/>
                    <a:gd name="T69" fmla="*/ 3272 h 6"/>
                    <a:gd name="T70" fmla="*/ 570 w 8"/>
                    <a:gd name="T71" fmla="*/ 3272 h 6"/>
                    <a:gd name="T72" fmla="*/ 570 w 8"/>
                    <a:gd name="T73" fmla="*/ 3272 h 6"/>
                    <a:gd name="T74" fmla="*/ 1165 w 8"/>
                    <a:gd name="T75" fmla="*/ 2712 h 6"/>
                    <a:gd name="T76" fmla="*/ 1165 w 8"/>
                    <a:gd name="T77" fmla="*/ 2712 h 6"/>
                    <a:gd name="T78" fmla="*/ 1735 w 8"/>
                    <a:gd name="T79" fmla="*/ 2712 h 6"/>
                    <a:gd name="T80" fmla="*/ 1735 w 8"/>
                    <a:gd name="T81" fmla="*/ 2151 h 6"/>
                    <a:gd name="T82" fmla="*/ 1735 w 8"/>
                    <a:gd name="T83" fmla="*/ 2151 h 6"/>
                    <a:gd name="T84" fmla="*/ 2779 w 8"/>
                    <a:gd name="T85" fmla="*/ 2151 h 6"/>
                    <a:gd name="T86" fmla="*/ 2779 w 8"/>
                    <a:gd name="T87" fmla="*/ 1682 h 6"/>
                    <a:gd name="T88" fmla="*/ 3349 w 8"/>
                    <a:gd name="T89" fmla="*/ 1682 h 6"/>
                    <a:gd name="T90" fmla="*/ 3944 w 8"/>
                    <a:gd name="T91" fmla="*/ 1682 h 6"/>
                    <a:gd name="T92" fmla="*/ 3944 w 8"/>
                    <a:gd name="T93" fmla="*/ 1121 h 6"/>
                    <a:gd name="T94" fmla="*/ 3944 w 8"/>
                    <a:gd name="T95" fmla="*/ 1121 h 6"/>
                    <a:gd name="T96" fmla="*/ 4514 w 8"/>
                    <a:gd name="T97" fmla="*/ 1121 h 6"/>
                    <a:gd name="T98" fmla="*/ 4514 w 8"/>
                    <a:gd name="T99" fmla="*/ 1121 h 6"/>
                    <a:gd name="T100" fmla="*/ 4514 w 8"/>
                    <a:gd name="T101" fmla="*/ 1121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11" name="Freeform 34"/>
                <p:cNvSpPr>
                  <a:spLocks/>
                </p:cNvSpPr>
                <p:nvPr/>
              </p:nvSpPr>
              <p:spPr bwMode="auto">
                <a:xfrm>
                  <a:off x="909" y="3676"/>
                  <a:ext cx="5" cy="5"/>
                </a:xfrm>
                <a:custGeom>
                  <a:avLst/>
                  <a:gdLst>
                    <a:gd name="T0" fmla="*/ 625 w 1"/>
                    <a:gd name="T1" fmla="*/ 0 h 1"/>
                    <a:gd name="T2" fmla="*/ 0 w 1"/>
                    <a:gd name="T3" fmla="*/ 0 h 1"/>
                    <a:gd name="T4" fmla="*/ 0 w 1"/>
                    <a:gd name="T5" fmla="*/ 625 h 1"/>
                    <a:gd name="T6" fmla="*/ 6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8512" name="Freeform 35"/>
                <p:cNvSpPr>
                  <a:spLocks/>
                </p:cNvSpPr>
                <p:nvPr/>
              </p:nvSpPr>
              <p:spPr bwMode="auto">
                <a:xfrm>
                  <a:off x="909" y="3676"/>
                  <a:ext cx="5" cy="5"/>
                </a:xfrm>
                <a:custGeom>
                  <a:avLst/>
                  <a:gdLst>
                    <a:gd name="T0" fmla="*/ 625 w 1"/>
                    <a:gd name="T1" fmla="*/ 0 h 1"/>
                    <a:gd name="T2" fmla="*/ 625 w 1"/>
                    <a:gd name="T3" fmla="*/ 0 h 1"/>
                    <a:gd name="T4" fmla="*/ 625 w 1"/>
                    <a:gd name="T5" fmla="*/ 0 h 1"/>
                    <a:gd name="T6" fmla="*/ 625 w 1"/>
                    <a:gd name="T7" fmla="*/ 0 h 1"/>
                    <a:gd name="T8" fmla="*/ 0 w 1"/>
                    <a:gd name="T9" fmla="*/ 0 h 1"/>
                    <a:gd name="T10" fmla="*/ 0 w 1"/>
                    <a:gd name="T11" fmla="*/ 0 h 1"/>
                    <a:gd name="T12" fmla="*/ 0 w 1"/>
                    <a:gd name="T13" fmla="*/ 0 h 1"/>
                    <a:gd name="T14" fmla="*/ 0 w 1"/>
                    <a:gd name="T15" fmla="*/ 0 h 1"/>
                    <a:gd name="T16" fmla="*/ 0 w 1"/>
                    <a:gd name="T17" fmla="*/ 625 h 1"/>
                    <a:gd name="T18" fmla="*/ 0 w 1"/>
                    <a:gd name="T19" fmla="*/ 625 h 1"/>
                    <a:gd name="T20" fmla="*/ 0 w 1"/>
                    <a:gd name="T21" fmla="*/ 625 h 1"/>
                    <a:gd name="T22" fmla="*/ 0 w 1"/>
                    <a:gd name="T23" fmla="*/ 625 h 1"/>
                    <a:gd name="T24" fmla="*/ 0 w 1"/>
                    <a:gd name="T25" fmla="*/ 625 h 1"/>
                    <a:gd name="T26" fmla="*/ 625 w 1"/>
                    <a:gd name="T27" fmla="*/ 625 h 1"/>
                    <a:gd name="T28" fmla="*/ 625 w 1"/>
                    <a:gd name="T29" fmla="*/ 0 h 1"/>
                    <a:gd name="T30" fmla="*/ 625 w 1"/>
                    <a:gd name="T31" fmla="*/ 0 h 1"/>
                    <a:gd name="T32" fmla="*/ 625 w 1"/>
                    <a:gd name="T33" fmla="*/ 0 h 1"/>
                    <a:gd name="T34" fmla="*/ 625 w 1"/>
                    <a:gd name="T35" fmla="*/ 0 h 1"/>
                    <a:gd name="T36" fmla="*/ 6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13" name="Freeform 36"/>
                <p:cNvSpPr>
                  <a:spLocks/>
                </p:cNvSpPr>
                <p:nvPr/>
              </p:nvSpPr>
              <p:spPr bwMode="auto">
                <a:xfrm>
                  <a:off x="870" y="3682"/>
                  <a:ext cx="14" cy="14"/>
                </a:xfrm>
                <a:custGeom>
                  <a:avLst/>
                  <a:gdLst>
                    <a:gd name="T0" fmla="*/ 915 w 3"/>
                    <a:gd name="T1" fmla="*/ 499 h 3"/>
                    <a:gd name="T2" fmla="*/ 1414 w 3"/>
                    <a:gd name="T3" fmla="*/ 499 h 3"/>
                    <a:gd name="T4" fmla="*/ 915 w 3"/>
                    <a:gd name="T5" fmla="*/ 499 h 3"/>
                    <a:gd name="T6" fmla="*/ 1414 w 3"/>
                    <a:gd name="T7" fmla="*/ 915 h 3"/>
                    <a:gd name="T8" fmla="*/ 915 w 3"/>
                    <a:gd name="T9" fmla="*/ 915 h 3"/>
                    <a:gd name="T10" fmla="*/ 499 w 3"/>
                    <a:gd name="T11" fmla="*/ 1414 h 3"/>
                    <a:gd name="T12" fmla="*/ 0 w 3"/>
                    <a:gd name="T13" fmla="*/ 1414 h 3"/>
                    <a:gd name="T14" fmla="*/ 499 w 3"/>
                    <a:gd name="T15" fmla="*/ 499 h 3"/>
                    <a:gd name="T16" fmla="*/ 915 w 3"/>
                    <a:gd name="T17" fmla="*/ 499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8514" name="Freeform 37"/>
                <p:cNvSpPr>
                  <a:spLocks/>
                </p:cNvSpPr>
                <p:nvPr/>
              </p:nvSpPr>
              <p:spPr bwMode="auto">
                <a:xfrm>
                  <a:off x="875" y="3684"/>
                  <a:ext cx="14" cy="9"/>
                </a:xfrm>
                <a:custGeom>
                  <a:avLst/>
                  <a:gdLst>
                    <a:gd name="T0" fmla="*/ 915 w 3"/>
                    <a:gd name="T1" fmla="*/ 0 h 2"/>
                    <a:gd name="T2" fmla="*/ 915 w 3"/>
                    <a:gd name="T3" fmla="*/ 0 h 2"/>
                    <a:gd name="T4" fmla="*/ 915 w 3"/>
                    <a:gd name="T5" fmla="*/ 0 h 2"/>
                    <a:gd name="T6" fmla="*/ 915 w 3"/>
                    <a:gd name="T7" fmla="*/ 0 h 2"/>
                    <a:gd name="T8" fmla="*/ 1414 w 3"/>
                    <a:gd name="T9" fmla="*/ 0 h 2"/>
                    <a:gd name="T10" fmla="*/ 1414 w 3"/>
                    <a:gd name="T11" fmla="*/ 0 h 2"/>
                    <a:gd name="T12" fmla="*/ 1414 w 3"/>
                    <a:gd name="T13" fmla="*/ 0 h 2"/>
                    <a:gd name="T14" fmla="*/ 1414 w 3"/>
                    <a:gd name="T15" fmla="*/ 0 h 2"/>
                    <a:gd name="T16" fmla="*/ 1414 w 3"/>
                    <a:gd name="T17" fmla="*/ 0 h 2"/>
                    <a:gd name="T18" fmla="*/ 1414 w 3"/>
                    <a:gd name="T19" fmla="*/ 0 h 2"/>
                    <a:gd name="T20" fmla="*/ 1414 w 3"/>
                    <a:gd name="T21" fmla="*/ 0 h 2"/>
                    <a:gd name="T22" fmla="*/ 915 w 3"/>
                    <a:gd name="T23" fmla="*/ 0 h 2"/>
                    <a:gd name="T24" fmla="*/ 915 w 3"/>
                    <a:gd name="T25" fmla="*/ 445 h 2"/>
                    <a:gd name="T26" fmla="*/ 1414 w 3"/>
                    <a:gd name="T27" fmla="*/ 445 h 2"/>
                    <a:gd name="T28" fmla="*/ 1414 w 3"/>
                    <a:gd name="T29" fmla="*/ 445 h 2"/>
                    <a:gd name="T30" fmla="*/ 1414 w 3"/>
                    <a:gd name="T31" fmla="*/ 445 h 2"/>
                    <a:gd name="T32" fmla="*/ 915 w 3"/>
                    <a:gd name="T33" fmla="*/ 445 h 2"/>
                    <a:gd name="T34" fmla="*/ 915 w 3"/>
                    <a:gd name="T35" fmla="*/ 445 h 2"/>
                    <a:gd name="T36" fmla="*/ 915 w 3"/>
                    <a:gd name="T37" fmla="*/ 445 h 2"/>
                    <a:gd name="T38" fmla="*/ 915 w 3"/>
                    <a:gd name="T39" fmla="*/ 445 h 2"/>
                    <a:gd name="T40" fmla="*/ 915 w 3"/>
                    <a:gd name="T41" fmla="*/ 445 h 2"/>
                    <a:gd name="T42" fmla="*/ 499 w 3"/>
                    <a:gd name="T43" fmla="*/ 810 h 2"/>
                    <a:gd name="T44" fmla="*/ 499 w 3"/>
                    <a:gd name="T45" fmla="*/ 810 h 2"/>
                    <a:gd name="T46" fmla="*/ 499 w 3"/>
                    <a:gd name="T47" fmla="*/ 810 h 2"/>
                    <a:gd name="T48" fmla="*/ 0 w 3"/>
                    <a:gd name="T49" fmla="*/ 810 h 2"/>
                    <a:gd name="T50" fmla="*/ 0 w 3"/>
                    <a:gd name="T51" fmla="*/ 810 h 2"/>
                    <a:gd name="T52" fmla="*/ 0 w 3"/>
                    <a:gd name="T53" fmla="*/ 445 h 2"/>
                    <a:gd name="T54" fmla="*/ 499 w 3"/>
                    <a:gd name="T55" fmla="*/ 445 h 2"/>
                    <a:gd name="T56" fmla="*/ 499 w 3"/>
                    <a:gd name="T57" fmla="*/ 445 h 2"/>
                    <a:gd name="T58" fmla="*/ 499 w 3"/>
                    <a:gd name="T59" fmla="*/ 445 h 2"/>
                    <a:gd name="T60" fmla="*/ 499 w 3"/>
                    <a:gd name="T61" fmla="*/ 0 h 2"/>
                    <a:gd name="T62" fmla="*/ 915 w 3"/>
                    <a:gd name="T63" fmla="*/ 0 h 2"/>
                    <a:gd name="T64" fmla="*/ 915 w 3"/>
                    <a:gd name="T65" fmla="*/ 0 h 2"/>
                    <a:gd name="T66" fmla="*/ 915 w 3"/>
                    <a:gd name="T67" fmla="*/ 0 h 2"/>
                    <a:gd name="T68" fmla="*/ 915 w 3"/>
                    <a:gd name="T69" fmla="*/ 0 h 2"/>
                    <a:gd name="T70" fmla="*/ 915 w 3"/>
                    <a:gd name="T71" fmla="*/ 0 h 2"/>
                    <a:gd name="T72" fmla="*/ 915 w 3"/>
                    <a:gd name="T73" fmla="*/ 0 h 2"/>
                    <a:gd name="T74" fmla="*/ 91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15" name="Freeform 38"/>
                <p:cNvSpPr>
                  <a:spLocks/>
                </p:cNvSpPr>
                <p:nvPr/>
              </p:nvSpPr>
              <p:spPr bwMode="auto">
                <a:xfrm>
                  <a:off x="833" y="3690"/>
                  <a:ext cx="19" cy="10"/>
                </a:xfrm>
                <a:custGeom>
                  <a:avLst/>
                  <a:gdLst>
                    <a:gd name="T0" fmla="*/ 1491 w 4"/>
                    <a:gd name="T1" fmla="*/ 625 h 2"/>
                    <a:gd name="T2" fmla="*/ 1491 w 4"/>
                    <a:gd name="T3" fmla="*/ 0 h 2"/>
                    <a:gd name="T4" fmla="*/ 2033 w 4"/>
                    <a:gd name="T5" fmla="*/ 0 h 2"/>
                    <a:gd name="T6" fmla="*/ 2033 w 4"/>
                    <a:gd name="T7" fmla="*/ 625 h 2"/>
                    <a:gd name="T8" fmla="*/ 541 w 4"/>
                    <a:gd name="T9" fmla="*/ 1250 h 2"/>
                    <a:gd name="T10" fmla="*/ 1491 w 4"/>
                    <a:gd name="T11" fmla="*/ 6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8516" name="Freeform 39"/>
                <p:cNvSpPr>
                  <a:spLocks/>
                </p:cNvSpPr>
                <p:nvPr/>
              </p:nvSpPr>
              <p:spPr bwMode="auto">
                <a:xfrm>
                  <a:off x="838" y="3690"/>
                  <a:ext cx="14" cy="10"/>
                </a:xfrm>
                <a:custGeom>
                  <a:avLst/>
                  <a:gdLst>
                    <a:gd name="T0" fmla="*/ 915 w 3"/>
                    <a:gd name="T1" fmla="*/ 625 h 2"/>
                    <a:gd name="T2" fmla="*/ 915 w 3"/>
                    <a:gd name="T3" fmla="*/ 625 h 2"/>
                    <a:gd name="T4" fmla="*/ 915 w 3"/>
                    <a:gd name="T5" fmla="*/ 0 h 2"/>
                    <a:gd name="T6" fmla="*/ 915 w 3"/>
                    <a:gd name="T7" fmla="*/ 0 h 2"/>
                    <a:gd name="T8" fmla="*/ 915 w 3"/>
                    <a:gd name="T9" fmla="*/ 0 h 2"/>
                    <a:gd name="T10" fmla="*/ 915 w 3"/>
                    <a:gd name="T11" fmla="*/ 0 h 2"/>
                    <a:gd name="T12" fmla="*/ 915 w 3"/>
                    <a:gd name="T13" fmla="*/ 0 h 2"/>
                    <a:gd name="T14" fmla="*/ 1414 w 3"/>
                    <a:gd name="T15" fmla="*/ 0 h 2"/>
                    <a:gd name="T16" fmla="*/ 1414 w 3"/>
                    <a:gd name="T17" fmla="*/ 0 h 2"/>
                    <a:gd name="T18" fmla="*/ 1414 w 3"/>
                    <a:gd name="T19" fmla="*/ 0 h 2"/>
                    <a:gd name="T20" fmla="*/ 1414 w 3"/>
                    <a:gd name="T21" fmla="*/ 625 h 2"/>
                    <a:gd name="T22" fmla="*/ 1414 w 3"/>
                    <a:gd name="T23" fmla="*/ 625 h 2"/>
                    <a:gd name="T24" fmla="*/ 1414 w 3"/>
                    <a:gd name="T25" fmla="*/ 625 h 2"/>
                    <a:gd name="T26" fmla="*/ 1414 w 3"/>
                    <a:gd name="T27" fmla="*/ 625 h 2"/>
                    <a:gd name="T28" fmla="*/ 915 w 3"/>
                    <a:gd name="T29" fmla="*/ 1250 h 2"/>
                    <a:gd name="T30" fmla="*/ 499 w 3"/>
                    <a:gd name="T31" fmla="*/ 1250 h 2"/>
                    <a:gd name="T32" fmla="*/ 0 w 3"/>
                    <a:gd name="T33" fmla="*/ 1250 h 2"/>
                    <a:gd name="T34" fmla="*/ 0 w 3"/>
                    <a:gd name="T35" fmla="*/ 1250 h 2"/>
                    <a:gd name="T36" fmla="*/ 0 w 3"/>
                    <a:gd name="T37" fmla="*/ 1250 h 2"/>
                    <a:gd name="T38" fmla="*/ 0 w 3"/>
                    <a:gd name="T39" fmla="*/ 1250 h 2"/>
                    <a:gd name="T40" fmla="*/ 0 w 3"/>
                    <a:gd name="T41" fmla="*/ 1250 h 2"/>
                    <a:gd name="T42" fmla="*/ 0 w 3"/>
                    <a:gd name="T43" fmla="*/ 1250 h 2"/>
                    <a:gd name="T44" fmla="*/ 499 w 3"/>
                    <a:gd name="T45" fmla="*/ 1250 h 2"/>
                    <a:gd name="T46" fmla="*/ 915 w 3"/>
                    <a:gd name="T47" fmla="*/ 625 h 2"/>
                    <a:gd name="T48" fmla="*/ 915 w 3"/>
                    <a:gd name="T49" fmla="*/ 625 h 2"/>
                    <a:gd name="T50" fmla="*/ 915 w 3"/>
                    <a:gd name="T51" fmla="*/ 625 h 2"/>
                    <a:gd name="T52" fmla="*/ 915 w 3"/>
                    <a:gd name="T53" fmla="*/ 625 h 2"/>
                    <a:gd name="T54" fmla="*/ 915 w 3"/>
                    <a:gd name="T55" fmla="*/ 6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17" name="Freeform 40"/>
                <p:cNvSpPr>
                  <a:spLocks/>
                </p:cNvSpPr>
                <p:nvPr/>
              </p:nvSpPr>
              <p:spPr bwMode="auto">
                <a:xfrm>
                  <a:off x="814" y="3691"/>
                  <a:ext cx="10" cy="15"/>
                </a:xfrm>
                <a:custGeom>
                  <a:avLst/>
                  <a:gdLst>
                    <a:gd name="T0" fmla="*/ 625 w 2"/>
                    <a:gd name="T1" fmla="*/ 625 h 3"/>
                    <a:gd name="T2" fmla="*/ 0 w 2"/>
                    <a:gd name="T3" fmla="*/ 0 h 3"/>
                    <a:gd name="T4" fmla="*/ 0 w 2"/>
                    <a:gd name="T5" fmla="*/ 0 h 3"/>
                    <a:gd name="T6" fmla="*/ 625 w 2"/>
                    <a:gd name="T7" fmla="*/ 1250 h 3"/>
                    <a:gd name="T8" fmla="*/ 0 w 2"/>
                    <a:gd name="T9" fmla="*/ 1250 h 3"/>
                    <a:gd name="T10" fmla="*/ 0 w 2"/>
                    <a:gd name="T11" fmla="*/ 1250 h 3"/>
                    <a:gd name="T12" fmla="*/ 0 w 2"/>
                    <a:gd name="T13" fmla="*/ 1875 h 3"/>
                    <a:gd name="T14" fmla="*/ 625 w 2"/>
                    <a:gd name="T15" fmla="*/ 1875 h 3"/>
                    <a:gd name="T16" fmla="*/ 625 w 2"/>
                    <a:gd name="T17" fmla="*/ 1875 h 3"/>
                    <a:gd name="T18" fmla="*/ 1250 w 2"/>
                    <a:gd name="T19" fmla="*/ 1875 h 3"/>
                    <a:gd name="T20" fmla="*/ 1250 w 2"/>
                    <a:gd name="T21" fmla="*/ 625 h 3"/>
                    <a:gd name="T22" fmla="*/ 1250 w 2"/>
                    <a:gd name="T23" fmla="*/ 0 h 3"/>
                    <a:gd name="T24" fmla="*/ 625 w 2"/>
                    <a:gd name="T25" fmla="*/ 0 h 3"/>
                    <a:gd name="T26" fmla="*/ 625 w 2"/>
                    <a:gd name="T27" fmla="*/ 6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8518" name="Freeform 41"/>
                <p:cNvSpPr>
                  <a:spLocks/>
                </p:cNvSpPr>
                <p:nvPr/>
              </p:nvSpPr>
              <p:spPr bwMode="auto">
                <a:xfrm>
                  <a:off x="814" y="3691"/>
                  <a:ext cx="10" cy="15"/>
                </a:xfrm>
                <a:custGeom>
                  <a:avLst/>
                  <a:gdLst>
                    <a:gd name="T0" fmla="*/ 625 w 2"/>
                    <a:gd name="T1" fmla="*/ 625 h 3"/>
                    <a:gd name="T2" fmla="*/ 625 w 2"/>
                    <a:gd name="T3" fmla="*/ 0 h 3"/>
                    <a:gd name="T4" fmla="*/ 625 w 2"/>
                    <a:gd name="T5" fmla="*/ 0 h 3"/>
                    <a:gd name="T6" fmla="*/ 625 w 2"/>
                    <a:gd name="T7" fmla="*/ 0 h 3"/>
                    <a:gd name="T8" fmla="*/ 0 w 2"/>
                    <a:gd name="T9" fmla="*/ 0 h 3"/>
                    <a:gd name="T10" fmla="*/ 0 w 2"/>
                    <a:gd name="T11" fmla="*/ 0 h 3"/>
                    <a:gd name="T12" fmla="*/ 0 w 2"/>
                    <a:gd name="T13" fmla="*/ 625 h 3"/>
                    <a:gd name="T14" fmla="*/ 625 w 2"/>
                    <a:gd name="T15" fmla="*/ 625 h 3"/>
                    <a:gd name="T16" fmla="*/ 625 w 2"/>
                    <a:gd name="T17" fmla="*/ 625 h 3"/>
                    <a:gd name="T18" fmla="*/ 625 w 2"/>
                    <a:gd name="T19" fmla="*/ 1250 h 3"/>
                    <a:gd name="T20" fmla="*/ 0 w 2"/>
                    <a:gd name="T21" fmla="*/ 1250 h 3"/>
                    <a:gd name="T22" fmla="*/ 0 w 2"/>
                    <a:gd name="T23" fmla="*/ 1250 h 3"/>
                    <a:gd name="T24" fmla="*/ 0 w 2"/>
                    <a:gd name="T25" fmla="*/ 1250 h 3"/>
                    <a:gd name="T26" fmla="*/ 0 w 2"/>
                    <a:gd name="T27" fmla="*/ 1250 h 3"/>
                    <a:gd name="T28" fmla="*/ 0 w 2"/>
                    <a:gd name="T29" fmla="*/ 1250 h 3"/>
                    <a:gd name="T30" fmla="*/ 0 w 2"/>
                    <a:gd name="T31" fmla="*/ 1250 h 3"/>
                    <a:gd name="T32" fmla="*/ 0 w 2"/>
                    <a:gd name="T33" fmla="*/ 1875 h 3"/>
                    <a:gd name="T34" fmla="*/ 625 w 2"/>
                    <a:gd name="T35" fmla="*/ 1875 h 3"/>
                    <a:gd name="T36" fmla="*/ 625 w 2"/>
                    <a:gd name="T37" fmla="*/ 1875 h 3"/>
                    <a:gd name="T38" fmla="*/ 625 w 2"/>
                    <a:gd name="T39" fmla="*/ 1875 h 3"/>
                    <a:gd name="T40" fmla="*/ 625 w 2"/>
                    <a:gd name="T41" fmla="*/ 1875 h 3"/>
                    <a:gd name="T42" fmla="*/ 625 w 2"/>
                    <a:gd name="T43" fmla="*/ 1875 h 3"/>
                    <a:gd name="T44" fmla="*/ 1250 w 2"/>
                    <a:gd name="T45" fmla="*/ 1875 h 3"/>
                    <a:gd name="T46" fmla="*/ 1250 w 2"/>
                    <a:gd name="T47" fmla="*/ 1250 h 3"/>
                    <a:gd name="T48" fmla="*/ 1250 w 2"/>
                    <a:gd name="T49" fmla="*/ 625 h 3"/>
                    <a:gd name="T50" fmla="*/ 1250 w 2"/>
                    <a:gd name="T51" fmla="*/ 625 h 3"/>
                    <a:gd name="T52" fmla="*/ 1250 w 2"/>
                    <a:gd name="T53" fmla="*/ 625 h 3"/>
                    <a:gd name="T54" fmla="*/ 1250 w 2"/>
                    <a:gd name="T55" fmla="*/ 0 h 3"/>
                    <a:gd name="T56" fmla="*/ 1250 w 2"/>
                    <a:gd name="T57" fmla="*/ 0 h 3"/>
                    <a:gd name="T58" fmla="*/ 1250 w 2"/>
                    <a:gd name="T59" fmla="*/ 0 h 3"/>
                    <a:gd name="T60" fmla="*/ 625 w 2"/>
                    <a:gd name="T61" fmla="*/ 0 h 3"/>
                    <a:gd name="T62" fmla="*/ 625 w 2"/>
                    <a:gd name="T63" fmla="*/ 0 h 3"/>
                    <a:gd name="T64" fmla="*/ 625 w 2"/>
                    <a:gd name="T65" fmla="*/ 6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19" name="Freeform 42"/>
                <p:cNvSpPr>
                  <a:spLocks/>
                </p:cNvSpPr>
                <p:nvPr/>
              </p:nvSpPr>
              <p:spPr bwMode="auto">
                <a:xfrm>
                  <a:off x="795" y="3693"/>
                  <a:ext cx="15" cy="15"/>
                </a:xfrm>
                <a:custGeom>
                  <a:avLst/>
                  <a:gdLst>
                    <a:gd name="T0" fmla="*/ 1875 w 3"/>
                    <a:gd name="T1" fmla="*/ 1875 h 3"/>
                    <a:gd name="T2" fmla="*/ 1875 w 3"/>
                    <a:gd name="T3" fmla="*/ 1875 h 3"/>
                    <a:gd name="T4" fmla="*/ 1875 w 3"/>
                    <a:gd name="T5" fmla="*/ 1875 h 3"/>
                    <a:gd name="T6" fmla="*/ 1875 w 3"/>
                    <a:gd name="T7" fmla="*/ 1875 h 3"/>
                    <a:gd name="T8" fmla="*/ 1875 w 3"/>
                    <a:gd name="T9" fmla="*/ 1875 h 3"/>
                    <a:gd name="T10" fmla="*/ 1875 w 3"/>
                    <a:gd name="T11" fmla="*/ 1875 h 3"/>
                    <a:gd name="T12" fmla="*/ 1250 w 3"/>
                    <a:gd name="T13" fmla="*/ 1250 h 3"/>
                    <a:gd name="T14" fmla="*/ 625 w 3"/>
                    <a:gd name="T15" fmla="*/ 625 h 3"/>
                    <a:gd name="T16" fmla="*/ 625 w 3"/>
                    <a:gd name="T17" fmla="*/ 625 h 3"/>
                    <a:gd name="T18" fmla="*/ 625 w 3"/>
                    <a:gd name="T19" fmla="*/ 625 h 3"/>
                    <a:gd name="T20" fmla="*/ 625 w 3"/>
                    <a:gd name="T21" fmla="*/ 625 h 3"/>
                    <a:gd name="T22" fmla="*/ 625 w 3"/>
                    <a:gd name="T23" fmla="*/ 625 h 3"/>
                    <a:gd name="T24" fmla="*/ 6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625 h 3"/>
                    <a:gd name="T42" fmla="*/ 0 w 3"/>
                    <a:gd name="T43" fmla="*/ 625 h 3"/>
                    <a:gd name="T44" fmla="*/ 0 w 3"/>
                    <a:gd name="T45" fmla="*/ 625 h 3"/>
                    <a:gd name="T46" fmla="*/ 0 w 3"/>
                    <a:gd name="T47" fmla="*/ 625 h 3"/>
                    <a:gd name="T48" fmla="*/ 625 w 3"/>
                    <a:gd name="T49" fmla="*/ 625 h 3"/>
                    <a:gd name="T50" fmla="*/ 625 w 3"/>
                    <a:gd name="T51" fmla="*/ 1250 h 3"/>
                    <a:gd name="T52" fmla="*/ 625 w 3"/>
                    <a:gd name="T53" fmla="*/ 1250 h 3"/>
                    <a:gd name="T54" fmla="*/ 1250 w 3"/>
                    <a:gd name="T55" fmla="*/ 1875 h 3"/>
                    <a:gd name="T56" fmla="*/ 1250 w 3"/>
                    <a:gd name="T57" fmla="*/ 1875 h 3"/>
                    <a:gd name="T58" fmla="*/ 1875 w 3"/>
                    <a:gd name="T59" fmla="*/ 1875 h 3"/>
                    <a:gd name="T60" fmla="*/ 1875 w 3"/>
                    <a:gd name="T61" fmla="*/ 1875 h 3"/>
                    <a:gd name="T62" fmla="*/ 1875 w 3"/>
                    <a:gd name="T63" fmla="*/ 1875 h 3"/>
                    <a:gd name="T64" fmla="*/ 1875 w 3"/>
                    <a:gd name="T65" fmla="*/ 1875 h 3"/>
                    <a:gd name="T66" fmla="*/ 1875 w 3"/>
                    <a:gd name="T67" fmla="*/ 18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20" name="Freeform 43"/>
                <p:cNvSpPr>
                  <a:spLocks/>
                </p:cNvSpPr>
                <p:nvPr/>
              </p:nvSpPr>
              <p:spPr bwMode="auto">
                <a:xfrm>
                  <a:off x="768" y="3683"/>
                  <a:ext cx="19" cy="10"/>
                </a:xfrm>
                <a:custGeom>
                  <a:avLst/>
                  <a:gdLst>
                    <a:gd name="T0" fmla="*/ 0 w 4"/>
                    <a:gd name="T1" fmla="*/ 625 h 2"/>
                    <a:gd name="T2" fmla="*/ 0 w 4"/>
                    <a:gd name="T3" fmla="*/ 625 h 2"/>
                    <a:gd name="T4" fmla="*/ 541 w 4"/>
                    <a:gd name="T5" fmla="*/ 0 h 2"/>
                    <a:gd name="T6" fmla="*/ 541 w 4"/>
                    <a:gd name="T7" fmla="*/ 0 h 2"/>
                    <a:gd name="T8" fmla="*/ 1059 w 4"/>
                    <a:gd name="T9" fmla="*/ 0 h 2"/>
                    <a:gd name="T10" fmla="*/ 1491 w 4"/>
                    <a:gd name="T11" fmla="*/ 0 h 2"/>
                    <a:gd name="T12" fmla="*/ 1491 w 4"/>
                    <a:gd name="T13" fmla="*/ 0 h 2"/>
                    <a:gd name="T14" fmla="*/ 1491 w 4"/>
                    <a:gd name="T15" fmla="*/ 0 h 2"/>
                    <a:gd name="T16" fmla="*/ 1491 w 4"/>
                    <a:gd name="T17" fmla="*/ 625 h 2"/>
                    <a:gd name="T18" fmla="*/ 2033 w 4"/>
                    <a:gd name="T19" fmla="*/ 625 h 2"/>
                    <a:gd name="T20" fmla="*/ 2033 w 4"/>
                    <a:gd name="T21" fmla="*/ 625 h 2"/>
                    <a:gd name="T22" fmla="*/ 2033 w 4"/>
                    <a:gd name="T23" fmla="*/ 625 h 2"/>
                    <a:gd name="T24" fmla="*/ 2033 w 4"/>
                    <a:gd name="T25" fmla="*/ 625 h 2"/>
                    <a:gd name="T26" fmla="*/ 2033 w 4"/>
                    <a:gd name="T27" fmla="*/ 625 h 2"/>
                    <a:gd name="T28" fmla="*/ 2033 w 4"/>
                    <a:gd name="T29" fmla="*/ 625 h 2"/>
                    <a:gd name="T30" fmla="*/ 2033 w 4"/>
                    <a:gd name="T31" fmla="*/ 625 h 2"/>
                    <a:gd name="T32" fmla="*/ 2033 w 4"/>
                    <a:gd name="T33" fmla="*/ 1250 h 2"/>
                    <a:gd name="T34" fmla="*/ 2033 w 4"/>
                    <a:gd name="T35" fmla="*/ 1250 h 2"/>
                    <a:gd name="T36" fmla="*/ 2033 w 4"/>
                    <a:gd name="T37" fmla="*/ 1250 h 2"/>
                    <a:gd name="T38" fmla="*/ 2033 w 4"/>
                    <a:gd name="T39" fmla="*/ 1250 h 2"/>
                    <a:gd name="T40" fmla="*/ 1491 w 4"/>
                    <a:gd name="T41" fmla="*/ 625 h 2"/>
                    <a:gd name="T42" fmla="*/ 1491 w 4"/>
                    <a:gd name="T43" fmla="*/ 625 h 2"/>
                    <a:gd name="T44" fmla="*/ 1491 w 4"/>
                    <a:gd name="T45" fmla="*/ 1250 h 2"/>
                    <a:gd name="T46" fmla="*/ 1491 w 4"/>
                    <a:gd name="T47" fmla="*/ 1250 h 2"/>
                    <a:gd name="T48" fmla="*/ 1491 w 4"/>
                    <a:gd name="T49" fmla="*/ 1250 h 2"/>
                    <a:gd name="T50" fmla="*/ 1059 w 4"/>
                    <a:gd name="T51" fmla="*/ 1250 h 2"/>
                    <a:gd name="T52" fmla="*/ 1059 w 4"/>
                    <a:gd name="T53" fmla="*/ 1250 h 2"/>
                    <a:gd name="T54" fmla="*/ 1059 w 4"/>
                    <a:gd name="T55" fmla="*/ 1250 h 2"/>
                    <a:gd name="T56" fmla="*/ 1059 w 4"/>
                    <a:gd name="T57" fmla="*/ 1250 h 2"/>
                    <a:gd name="T58" fmla="*/ 1059 w 4"/>
                    <a:gd name="T59" fmla="*/ 1250 h 2"/>
                    <a:gd name="T60" fmla="*/ 1059 w 4"/>
                    <a:gd name="T61" fmla="*/ 1250 h 2"/>
                    <a:gd name="T62" fmla="*/ 1059 w 4"/>
                    <a:gd name="T63" fmla="*/ 1250 h 2"/>
                    <a:gd name="T64" fmla="*/ 541 w 4"/>
                    <a:gd name="T65" fmla="*/ 1250 h 2"/>
                    <a:gd name="T66" fmla="*/ 541 w 4"/>
                    <a:gd name="T67" fmla="*/ 1250 h 2"/>
                    <a:gd name="T68" fmla="*/ 541 w 4"/>
                    <a:gd name="T69" fmla="*/ 625 h 2"/>
                    <a:gd name="T70" fmla="*/ 541 w 4"/>
                    <a:gd name="T71" fmla="*/ 625 h 2"/>
                    <a:gd name="T72" fmla="*/ 541 w 4"/>
                    <a:gd name="T73" fmla="*/ 625 h 2"/>
                    <a:gd name="T74" fmla="*/ 541 w 4"/>
                    <a:gd name="T75" fmla="*/ 625 h 2"/>
                    <a:gd name="T76" fmla="*/ 541 w 4"/>
                    <a:gd name="T77" fmla="*/ 625 h 2"/>
                    <a:gd name="T78" fmla="*/ 541 w 4"/>
                    <a:gd name="T79" fmla="*/ 625 h 2"/>
                    <a:gd name="T80" fmla="*/ 541 w 4"/>
                    <a:gd name="T81" fmla="*/ 625 h 2"/>
                    <a:gd name="T82" fmla="*/ 541 w 4"/>
                    <a:gd name="T83" fmla="*/ 625 h 2"/>
                    <a:gd name="T84" fmla="*/ 541 w 4"/>
                    <a:gd name="T85" fmla="*/ 625 h 2"/>
                    <a:gd name="T86" fmla="*/ 541 w 4"/>
                    <a:gd name="T87" fmla="*/ 625 h 2"/>
                    <a:gd name="T88" fmla="*/ 541 w 4"/>
                    <a:gd name="T89" fmla="*/ 625 h 2"/>
                    <a:gd name="T90" fmla="*/ 541 w 4"/>
                    <a:gd name="T91" fmla="*/ 625 h 2"/>
                    <a:gd name="T92" fmla="*/ 541 w 4"/>
                    <a:gd name="T93" fmla="*/ 625 h 2"/>
                    <a:gd name="T94" fmla="*/ 0 w 4"/>
                    <a:gd name="T95" fmla="*/ 625 h 2"/>
                    <a:gd name="T96" fmla="*/ 0 w 4"/>
                    <a:gd name="T97" fmla="*/ 625 h 2"/>
                    <a:gd name="T98" fmla="*/ 0 w 4"/>
                    <a:gd name="T99" fmla="*/ 625 h 2"/>
                    <a:gd name="T100" fmla="*/ 0 w 4"/>
                    <a:gd name="T101" fmla="*/ 625 h 2"/>
                    <a:gd name="T102" fmla="*/ 0 w 4"/>
                    <a:gd name="T103" fmla="*/ 625 h 2"/>
                    <a:gd name="T104" fmla="*/ 0 w 4"/>
                    <a:gd name="T105" fmla="*/ 625 h 2"/>
                    <a:gd name="T106" fmla="*/ 0 w 4"/>
                    <a:gd name="T107" fmla="*/ 625 h 2"/>
                    <a:gd name="T108" fmla="*/ 0 w 4"/>
                    <a:gd name="T109" fmla="*/ 625 h 2"/>
                    <a:gd name="T110" fmla="*/ 0 w 4"/>
                    <a:gd name="T111" fmla="*/ 625 h 2"/>
                    <a:gd name="T112" fmla="*/ 0 w 4"/>
                    <a:gd name="T113" fmla="*/ 625 h 2"/>
                    <a:gd name="T114" fmla="*/ 0 w 4"/>
                    <a:gd name="T115" fmla="*/ 625 h 2"/>
                    <a:gd name="T116" fmla="*/ 0 w 4"/>
                    <a:gd name="T117" fmla="*/ 625 h 2"/>
                    <a:gd name="T118" fmla="*/ 0 w 4"/>
                    <a:gd name="T119" fmla="*/ 625 h 2"/>
                    <a:gd name="T120" fmla="*/ 0 w 4"/>
                    <a:gd name="T121" fmla="*/ 6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18495" name="Freeform 46"/>
              <p:cNvSpPr>
                <a:spLocks/>
              </p:cNvSpPr>
              <p:nvPr/>
            </p:nvSpPr>
            <p:spPr bwMode="auto">
              <a:xfrm>
                <a:off x="1529" y="1282"/>
                <a:ext cx="554" cy="439"/>
              </a:xfrm>
              <a:custGeom>
                <a:avLst/>
                <a:gdLst>
                  <a:gd name="T0" fmla="*/ 0 w 108"/>
                  <a:gd name="T1" fmla="*/ 37949 h 90"/>
                  <a:gd name="T2" fmla="*/ 0 w 108"/>
                  <a:gd name="T3" fmla="*/ 35047 h 90"/>
                  <a:gd name="T4" fmla="*/ 682 w 108"/>
                  <a:gd name="T5" fmla="*/ 32262 h 90"/>
                  <a:gd name="T6" fmla="*/ 1344 w 108"/>
                  <a:gd name="T7" fmla="*/ 28911 h 90"/>
                  <a:gd name="T8" fmla="*/ 2026 w 108"/>
                  <a:gd name="T9" fmla="*/ 27740 h 90"/>
                  <a:gd name="T10" fmla="*/ 3498 w 108"/>
                  <a:gd name="T11" fmla="*/ 26574 h 90"/>
                  <a:gd name="T12" fmla="*/ 3498 w 108"/>
                  <a:gd name="T13" fmla="*/ 25530 h 90"/>
                  <a:gd name="T14" fmla="*/ 6894 w 108"/>
                  <a:gd name="T15" fmla="*/ 20892 h 90"/>
                  <a:gd name="T16" fmla="*/ 11080 w 108"/>
                  <a:gd name="T17" fmla="*/ 12990 h 90"/>
                  <a:gd name="T18" fmla="*/ 13891 w 108"/>
                  <a:gd name="T19" fmla="*/ 7302 h 90"/>
                  <a:gd name="T20" fmla="*/ 16605 w 108"/>
                  <a:gd name="T21" fmla="*/ 1736 h 90"/>
                  <a:gd name="T22" fmla="*/ 16605 w 108"/>
                  <a:gd name="T23" fmla="*/ 0 h 90"/>
                  <a:gd name="T24" fmla="*/ 18759 w 108"/>
                  <a:gd name="T25" fmla="*/ 0 h 90"/>
                  <a:gd name="T26" fmla="*/ 20785 w 108"/>
                  <a:gd name="T27" fmla="*/ 571 h 90"/>
                  <a:gd name="T28" fmla="*/ 21473 w 108"/>
                  <a:gd name="T29" fmla="*/ 1166 h 90"/>
                  <a:gd name="T30" fmla="*/ 24289 w 108"/>
                  <a:gd name="T31" fmla="*/ 2785 h 90"/>
                  <a:gd name="T32" fmla="*/ 24289 w 108"/>
                  <a:gd name="T33" fmla="*/ 4522 h 90"/>
                  <a:gd name="T34" fmla="*/ 24971 w 108"/>
                  <a:gd name="T35" fmla="*/ 7897 h 90"/>
                  <a:gd name="T36" fmla="*/ 29839 w 108"/>
                  <a:gd name="T37" fmla="*/ 9043 h 90"/>
                  <a:gd name="T38" fmla="*/ 33209 w 108"/>
                  <a:gd name="T39" fmla="*/ 9043 h 90"/>
                  <a:gd name="T40" fmla="*/ 37390 w 108"/>
                  <a:gd name="T41" fmla="*/ 10209 h 90"/>
                  <a:gd name="T42" fmla="*/ 42258 w 108"/>
                  <a:gd name="T43" fmla="*/ 10209 h 90"/>
                  <a:gd name="T44" fmla="*/ 44941 w 108"/>
                  <a:gd name="T45" fmla="*/ 10804 h 90"/>
                  <a:gd name="T46" fmla="*/ 47100 w 108"/>
                  <a:gd name="T47" fmla="*/ 10209 h 90"/>
                  <a:gd name="T48" fmla="*/ 49126 w 108"/>
                  <a:gd name="T49" fmla="*/ 10804 h 90"/>
                  <a:gd name="T50" fmla="*/ 51286 w 108"/>
                  <a:gd name="T51" fmla="*/ 10209 h 90"/>
                  <a:gd name="T52" fmla="*/ 52651 w 108"/>
                  <a:gd name="T53" fmla="*/ 10804 h 90"/>
                  <a:gd name="T54" fmla="*/ 54677 w 108"/>
                  <a:gd name="T55" fmla="*/ 10804 h 90"/>
                  <a:gd name="T56" fmla="*/ 71938 w 108"/>
                  <a:gd name="T57" fmla="*/ 13585 h 90"/>
                  <a:gd name="T58" fmla="*/ 72754 w 108"/>
                  <a:gd name="T59" fmla="*/ 15321 h 90"/>
                  <a:gd name="T60" fmla="*/ 74780 w 108"/>
                  <a:gd name="T61" fmla="*/ 15892 h 90"/>
                  <a:gd name="T62" fmla="*/ 70599 w 108"/>
                  <a:gd name="T63" fmla="*/ 22628 h 90"/>
                  <a:gd name="T64" fmla="*/ 69912 w 108"/>
                  <a:gd name="T65" fmla="*/ 23794 h 90"/>
                  <a:gd name="T66" fmla="*/ 67886 w 108"/>
                  <a:gd name="T67" fmla="*/ 24960 h 90"/>
                  <a:gd name="T68" fmla="*/ 65044 w 108"/>
                  <a:gd name="T69" fmla="*/ 28911 h 90"/>
                  <a:gd name="T70" fmla="*/ 67229 w 108"/>
                  <a:gd name="T71" fmla="*/ 30052 h 90"/>
                  <a:gd name="T72" fmla="*/ 67229 w 108"/>
                  <a:gd name="T73" fmla="*/ 31096 h 90"/>
                  <a:gd name="T74" fmla="*/ 66413 w 108"/>
                  <a:gd name="T75" fmla="*/ 31691 h 90"/>
                  <a:gd name="T76" fmla="*/ 65731 w 108"/>
                  <a:gd name="T77" fmla="*/ 33998 h 90"/>
                  <a:gd name="T78" fmla="*/ 36051 w 108"/>
                  <a:gd name="T79" fmla="*/ 45846 h 90"/>
                  <a:gd name="T80" fmla="*/ 682 w 108"/>
                  <a:gd name="T81" fmla="*/ 38520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96" name="Freeform 52"/>
              <p:cNvSpPr>
                <a:spLocks/>
              </p:cNvSpPr>
              <p:nvPr/>
            </p:nvSpPr>
            <p:spPr bwMode="auto">
              <a:xfrm>
                <a:off x="3467" y="2604"/>
                <a:ext cx="394" cy="322"/>
              </a:xfrm>
              <a:custGeom>
                <a:avLst/>
                <a:gdLst>
                  <a:gd name="T0" fmla="*/ 28148 w 77"/>
                  <a:gd name="T1" fmla="*/ 571 h 66"/>
                  <a:gd name="T2" fmla="*/ 30138 w 77"/>
                  <a:gd name="T3" fmla="*/ 5689 h 66"/>
                  <a:gd name="T4" fmla="*/ 29483 w 77"/>
                  <a:gd name="T5" fmla="*/ 7308 h 66"/>
                  <a:gd name="T6" fmla="*/ 27467 w 77"/>
                  <a:gd name="T7" fmla="*/ 12426 h 66"/>
                  <a:gd name="T8" fmla="*/ 43806 w 77"/>
                  <a:gd name="T9" fmla="*/ 18686 h 66"/>
                  <a:gd name="T10" fmla="*/ 43806 w 77"/>
                  <a:gd name="T11" fmla="*/ 22638 h 66"/>
                  <a:gd name="T12" fmla="*/ 43151 w 77"/>
                  <a:gd name="T13" fmla="*/ 25540 h 66"/>
                  <a:gd name="T14" fmla="*/ 39799 w 77"/>
                  <a:gd name="T15" fmla="*/ 24970 h 66"/>
                  <a:gd name="T16" fmla="*/ 38464 w 77"/>
                  <a:gd name="T17" fmla="*/ 27755 h 66"/>
                  <a:gd name="T18" fmla="*/ 42470 w 77"/>
                  <a:gd name="T19" fmla="*/ 27185 h 66"/>
                  <a:gd name="T20" fmla="*/ 45295 w 77"/>
                  <a:gd name="T21" fmla="*/ 26589 h 66"/>
                  <a:gd name="T22" fmla="*/ 43806 w 77"/>
                  <a:gd name="T23" fmla="*/ 27755 h 66"/>
                  <a:gd name="T24" fmla="*/ 45295 w 77"/>
                  <a:gd name="T25" fmla="*/ 28921 h 66"/>
                  <a:gd name="T26" fmla="*/ 48621 w 77"/>
                  <a:gd name="T27" fmla="*/ 26589 h 66"/>
                  <a:gd name="T28" fmla="*/ 50770 w 77"/>
                  <a:gd name="T29" fmla="*/ 27185 h 66"/>
                  <a:gd name="T30" fmla="*/ 50115 w 77"/>
                  <a:gd name="T31" fmla="*/ 28921 h 66"/>
                  <a:gd name="T32" fmla="*/ 46630 w 77"/>
                  <a:gd name="T33" fmla="*/ 31707 h 66"/>
                  <a:gd name="T34" fmla="*/ 48621 w 77"/>
                  <a:gd name="T35" fmla="*/ 34015 h 66"/>
                  <a:gd name="T36" fmla="*/ 52786 w 77"/>
                  <a:gd name="T37" fmla="*/ 36820 h 66"/>
                  <a:gd name="T38" fmla="*/ 48621 w 77"/>
                  <a:gd name="T39" fmla="*/ 35654 h 66"/>
                  <a:gd name="T40" fmla="*/ 43806 w 77"/>
                  <a:gd name="T41" fmla="*/ 33444 h 66"/>
                  <a:gd name="T42" fmla="*/ 41790 w 77"/>
                  <a:gd name="T43" fmla="*/ 35059 h 66"/>
                  <a:gd name="T44" fmla="*/ 41135 w 77"/>
                  <a:gd name="T45" fmla="*/ 36820 h 66"/>
                  <a:gd name="T46" fmla="*/ 39119 w 77"/>
                  <a:gd name="T47" fmla="*/ 35654 h 66"/>
                  <a:gd name="T48" fmla="*/ 36969 w 77"/>
                  <a:gd name="T49" fmla="*/ 35654 h 66"/>
                  <a:gd name="T50" fmla="*/ 33618 w 77"/>
                  <a:gd name="T51" fmla="*/ 36230 h 66"/>
                  <a:gd name="T52" fmla="*/ 28148 w 77"/>
                  <a:gd name="T53" fmla="*/ 33444 h 66"/>
                  <a:gd name="T54" fmla="*/ 25999 w 77"/>
                  <a:gd name="T55" fmla="*/ 32278 h 66"/>
                  <a:gd name="T56" fmla="*/ 25318 w 77"/>
                  <a:gd name="T57" fmla="*/ 31707 h 66"/>
                  <a:gd name="T58" fmla="*/ 23302 w 77"/>
                  <a:gd name="T59" fmla="*/ 31132 h 66"/>
                  <a:gd name="T60" fmla="*/ 22647 w 77"/>
                  <a:gd name="T61" fmla="*/ 30536 h 66"/>
                  <a:gd name="T62" fmla="*/ 21312 w 77"/>
                  <a:gd name="T63" fmla="*/ 32873 h 66"/>
                  <a:gd name="T64" fmla="*/ 10316 w 77"/>
                  <a:gd name="T65" fmla="*/ 31707 h 66"/>
                  <a:gd name="T66" fmla="*/ 2671 w 77"/>
                  <a:gd name="T67" fmla="*/ 31132 h 66"/>
                  <a:gd name="T68" fmla="*/ 3485 w 77"/>
                  <a:gd name="T69" fmla="*/ 30087 h 66"/>
                  <a:gd name="T70" fmla="*/ 4165 w 77"/>
                  <a:gd name="T71" fmla="*/ 26019 h 66"/>
                  <a:gd name="T72" fmla="*/ 4165 w 77"/>
                  <a:gd name="T73" fmla="*/ 23804 h 66"/>
                  <a:gd name="T74" fmla="*/ 6150 w 77"/>
                  <a:gd name="T75" fmla="*/ 21018 h 66"/>
                  <a:gd name="T76" fmla="*/ 4820 w 77"/>
                  <a:gd name="T77" fmla="*/ 16949 h 66"/>
                  <a:gd name="T78" fmla="*/ 4165 w 77"/>
                  <a:gd name="T79" fmla="*/ 15900 h 66"/>
                  <a:gd name="T80" fmla="*/ 2671 w 77"/>
                  <a:gd name="T81" fmla="*/ 14163 h 66"/>
                  <a:gd name="T82" fmla="*/ 681 w 77"/>
                  <a:gd name="T83" fmla="*/ 10807 h 66"/>
                  <a:gd name="T84" fmla="*/ 0 w 77"/>
                  <a:gd name="T85" fmla="*/ 571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97" name="Freeform 53"/>
              <p:cNvSpPr>
                <a:spLocks/>
              </p:cNvSpPr>
              <p:nvPr/>
            </p:nvSpPr>
            <p:spPr bwMode="auto">
              <a:xfrm>
                <a:off x="3626" y="1799"/>
                <a:ext cx="277" cy="463"/>
              </a:xfrm>
              <a:custGeom>
                <a:avLst/>
                <a:gdLst>
                  <a:gd name="T0" fmla="*/ 6212 w 54"/>
                  <a:gd name="T1" fmla="*/ 1165 h 95"/>
                  <a:gd name="T2" fmla="*/ 8366 w 54"/>
                  <a:gd name="T3" fmla="*/ 2778 h 95"/>
                  <a:gd name="T4" fmla="*/ 10393 w 54"/>
                  <a:gd name="T5" fmla="*/ 4513 h 95"/>
                  <a:gd name="T6" fmla="*/ 10393 w 54"/>
                  <a:gd name="T7" fmla="*/ 6721 h 95"/>
                  <a:gd name="T8" fmla="*/ 9710 w 54"/>
                  <a:gd name="T9" fmla="*/ 8456 h 95"/>
                  <a:gd name="T10" fmla="*/ 7551 w 54"/>
                  <a:gd name="T11" fmla="*/ 10761 h 95"/>
                  <a:gd name="T12" fmla="*/ 6212 w 54"/>
                  <a:gd name="T13" fmla="*/ 11234 h 95"/>
                  <a:gd name="T14" fmla="*/ 3498 w 54"/>
                  <a:gd name="T15" fmla="*/ 11804 h 95"/>
                  <a:gd name="T16" fmla="*/ 2842 w 54"/>
                  <a:gd name="T17" fmla="*/ 13539 h 95"/>
                  <a:gd name="T18" fmla="*/ 4186 w 54"/>
                  <a:gd name="T19" fmla="*/ 15274 h 95"/>
                  <a:gd name="T20" fmla="*/ 2842 w 54"/>
                  <a:gd name="T21" fmla="*/ 19217 h 95"/>
                  <a:gd name="T22" fmla="*/ 682 w 54"/>
                  <a:gd name="T23" fmla="*/ 20260 h 95"/>
                  <a:gd name="T24" fmla="*/ 0 w 54"/>
                  <a:gd name="T25" fmla="*/ 21995 h 95"/>
                  <a:gd name="T26" fmla="*/ 0 w 54"/>
                  <a:gd name="T27" fmla="*/ 23160 h 95"/>
                  <a:gd name="T28" fmla="*/ 682 w 54"/>
                  <a:gd name="T29" fmla="*/ 27078 h 95"/>
                  <a:gd name="T30" fmla="*/ 3498 w 54"/>
                  <a:gd name="T31" fmla="*/ 29856 h 95"/>
                  <a:gd name="T32" fmla="*/ 6894 w 54"/>
                  <a:gd name="T33" fmla="*/ 32186 h 95"/>
                  <a:gd name="T34" fmla="*/ 9054 w 54"/>
                  <a:gd name="T35" fmla="*/ 36129 h 95"/>
                  <a:gd name="T36" fmla="*/ 10393 w 54"/>
                  <a:gd name="T37" fmla="*/ 34964 h 95"/>
                  <a:gd name="T38" fmla="*/ 13106 w 54"/>
                  <a:gd name="T39" fmla="*/ 36699 h 95"/>
                  <a:gd name="T40" fmla="*/ 13106 w 54"/>
                  <a:gd name="T41" fmla="*/ 38907 h 95"/>
                  <a:gd name="T42" fmla="*/ 11080 w 54"/>
                  <a:gd name="T43" fmla="*/ 41212 h 95"/>
                  <a:gd name="T44" fmla="*/ 13106 w 54"/>
                  <a:gd name="T45" fmla="*/ 43990 h 95"/>
                  <a:gd name="T46" fmla="*/ 16605 w 54"/>
                  <a:gd name="T47" fmla="*/ 45725 h 95"/>
                  <a:gd name="T48" fmla="*/ 20103 w 54"/>
                  <a:gd name="T49" fmla="*/ 49073 h 95"/>
                  <a:gd name="T50" fmla="*/ 20785 w 54"/>
                  <a:gd name="T51" fmla="*/ 50238 h 95"/>
                  <a:gd name="T52" fmla="*/ 20103 w 54"/>
                  <a:gd name="T53" fmla="*/ 51403 h 95"/>
                  <a:gd name="T54" fmla="*/ 22129 w 54"/>
                  <a:gd name="T55" fmla="*/ 53611 h 95"/>
                  <a:gd name="T56" fmla="*/ 22811 w 54"/>
                  <a:gd name="T57" fmla="*/ 53016 h 95"/>
                  <a:gd name="T58" fmla="*/ 23499 w 54"/>
                  <a:gd name="T59" fmla="*/ 51851 h 95"/>
                  <a:gd name="T60" fmla="*/ 26315 w 54"/>
                  <a:gd name="T61" fmla="*/ 51403 h 95"/>
                  <a:gd name="T62" fmla="*/ 29023 w 54"/>
                  <a:gd name="T63" fmla="*/ 52446 h 95"/>
                  <a:gd name="T64" fmla="*/ 29839 w 54"/>
                  <a:gd name="T65" fmla="*/ 50238 h 95"/>
                  <a:gd name="T66" fmla="*/ 30496 w 54"/>
                  <a:gd name="T67" fmla="*/ 49073 h 95"/>
                  <a:gd name="T68" fmla="*/ 33209 w 54"/>
                  <a:gd name="T69" fmla="*/ 47933 h 95"/>
                  <a:gd name="T70" fmla="*/ 32522 w 54"/>
                  <a:gd name="T71" fmla="*/ 46890 h 95"/>
                  <a:gd name="T72" fmla="*/ 32522 w 54"/>
                  <a:gd name="T73" fmla="*/ 45725 h 95"/>
                  <a:gd name="T74" fmla="*/ 33209 w 54"/>
                  <a:gd name="T75" fmla="*/ 45155 h 95"/>
                  <a:gd name="T76" fmla="*/ 33209 w 54"/>
                  <a:gd name="T77" fmla="*/ 44560 h 95"/>
                  <a:gd name="T78" fmla="*/ 33209 w 54"/>
                  <a:gd name="T79" fmla="*/ 41212 h 95"/>
                  <a:gd name="T80" fmla="*/ 36051 w 54"/>
                  <a:gd name="T81" fmla="*/ 38312 h 95"/>
                  <a:gd name="T82" fmla="*/ 37390 w 54"/>
                  <a:gd name="T83" fmla="*/ 36129 h 95"/>
                  <a:gd name="T84" fmla="*/ 36051 w 54"/>
                  <a:gd name="T85" fmla="*/ 32186 h 95"/>
                  <a:gd name="T86" fmla="*/ 36051 w 54"/>
                  <a:gd name="T87" fmla="*/ 30451 h 95"/>
                  <a:gd name="T88" fmla="*/ 33891 w 54"/>
                  <a:gd name="T89" fmla="*/ 7291 h 95"/>
                  <a:gd name="T90" fmla="*/ 33209 w 54"/>
                  <a:gd name="T91" fmla="*/ 6248 h 95"/>
                  <a:gd name="T92" fmla="*/ 31865 w 54"/>
                  <a:gd name="T93" fmla="*/ 3348 h 95"/>
                  <a:gd name="T94" fmla="*/ 30496 w 54"/>
                  <a:gd name="T95" fmla="*/ 1735 h 95"/>
                  <a:gd name="T96" fmla="*/ 3049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18498" name="Group 54"/>
              <p:cNvGrpSpPr>
                <a:grpSpLocks/>
              </p:cNvGrpSpPr>
              <p:nvPr/>
            </p:nvGrpSpPr>
            <p:grpSpPr bwMode="auto">
              <a:xfrm>
                <a:off x="3661" y="1384"/>
                <a:ext cx="523" cy="468"/>
                <a:chOff x="3562" y="1636"/>
                <a:chExt cx="497" cy="468"/>
              </a:xfrm>
            </p:grpSpPr>
            <p:sp>
              <p:nvSpPr>
                <p:cNvPr id="18504" name="Freeform 55"/>
                <p:cNvSpPr>
                  <a:spLocks/>
                </p:cNvSpPr>
                <p:nvPr/>
              </p:nvSpPr>
              <p:spPr bwMode="auto">
                <a:xfrm>
                  <a:off x="3806" y="1758"/>
                  <a:ext cx="253" cy="346"/>
                </a:xfrm>
                <a:custGeom>
                  <a:avLst/>
                  <a:gdLst>
                    <a:gd name="T0" fmla="*/ 14630 w 52"/>
                    <a:gd name="T1" fmla="*/ 38309 h 71"/>
                    <a:gd name="T2" fmla="*/ 24074 w 52"/>
                    <a:gd name="T3" fmla="*/ 37855 h 71"/>
                    <a:gd name="T4" fmla="*/ 25237 w 52"/>
                    <a:gd name="T5" fmla="*/ 34956 h 71"/>
                    <a:gd name="T6" fmla="*/ 25237 w 52"/>
                    <a:gd name="T7" fmla="*/ 32748 h 71"/>
                    <a:gd name="T8" fmla="*/ 26940 w 52"/>
                    <a:gd name="T9" fmla="*/ 31013 h 71"/>
                    <a:gd name="T10" fmla="*/ 27412 w 52"/>
                    <a:gd name="T11" fmla="*/ 29283 h 71"/>
                    <a:gd name="T12" fmla="*/ 27981 w 52"/>
                    <a:gd name="T13" fmla="*/ 28236 h 71"/>
                    <a:gd name="T14" fmla="*/ 28574 w 52"/>
                    <a:gd name="T15" fmla="*/ 28806 h 71"/>
                    <a:gd name="T16" fmla="*/ 29139 w 52"/>
                    <a:gd name="T17" fmla="*/ 28236 h 71"/>
                    <a:gd name="T18" fmla="*/ 29139 w 52"/>
                    <a:gd name="T19" fmla="*/ 25935 h 71"/>
                    <a:gd name="T20" fmla="*/ 28574 w 52"/>
                    <a:gd name="T21" fmla="*/ 23723 h 71"/>
                    <a:gd name="T22" fmla="*/ 26370 w 52"/>
                    <a:gd name="T23" fmla="*/ 15745 h 71"/>
                    <a:gd name="T24" fmla="*/ 23505 w 52"/>
                    <a:gd name="T25" fmla="*/ 15745 h 71"/>
                    <a:gd name="T26" fmla="*/ 20143 w 52"/>
                    <a:gd name="T27" fmla="*/ 20258 h 71"/>
                    <a:gd name="T28" fmla="*/ 19578 w 52"/>
                    <a:gd name="T29" fmla="*/ 19780 h 71"/>
                    <a:gd name="T30" fmla="*/ 18537 w 52"/>
                    <a:gd name="T31" fmla="*/ 19210 h 71"/>
                    <a:gd name="T32" fmla="*/ 18537 w 52"/>
                    <a:gd name="T33" fmla="*/ 16886 h 71"/>
                    <a:gd name="T34" fmla="*/ 20143 w 52"/>
                    <a:gd name="T35" fmla="*/ 15745 h 71"/>
                    <a:gd name="T36" fmla="*/ 20143 w 52"/>
                    <a:gd name="T37" fmla="*/ 14703 h 71"/>
                    <a:gd name="T38" fmla="*/ 21306 w 52"/>
                    <a:gd name="T39" fmla="*/ 13538 h 71"/>
                    <a:gd name="T40" fmla="*/ 21306 w 52"/>
                    <a:gd name="T41" fmla="*/ 9595 h 71"/>
                    <a:gd name="T42" fmla="*/ 20736 w 52"/>
                    <a:gd name="T43" fmla="*/ 7861 h 71"/>
                    <a:gd name="T44" fmla="*/ 19578 w 52"/>
                    <a:gd name="T45" fmla="*/ 6720 h 71"/>
                    <a:gd name="T46" fmla="*/ 20736 w 52"/>
                    <a:gd name="T47" fmla="*/ 5677 h 71"/>
                    <a:gd name="T48" fmla="*/ 20143 w 52"/>
                    <a:gd name="T49" fmla="*/ 3942 h 71"/>
                    <a:gd name="T50" fmla="*/ 16805 w 52"/>
                    <a:gd name="T51" fmla="*/ 2208 h 71"/>
                    <a:gd name="T52" fmla="*/ 14630 w 52"/>
                    <a:gd name="T53" fmla="*/ 1165 h 71"/>
                    <a:gd name="T54" fmla="*/ 11740 w 52"/>
                    <a:gd name="T55" fmla="*/ 570 h 71"/>
                    <a:gd name="T56" fmla="*/ 10130 w 52"/>
                    <a:gd name="T57" fmla="*/ 570 h 71"/>
                    <a:gd name="T58" fmla="*/ 8403 w 52"/>
                    <a:gd name="T59" fmla="*/ 1735 h 71"/>
                    <a:gd name="T60" fmla="*/ 8403 w 52"/>
                    <a:gd name="T61" fmla="*/ 3348 h 71"/>
                    <a:gd name="T62" fmla="*/ 8996 w 52"/>
                    <a:gd name="T63" fmla="*/ 3942 h 71"/>
                    <a:gd name="T64" fmla="*/ 8403 w 52"/>
                    <a:gd name="T65" fmla="*/ 4513 h 71"/>
                    <a:gd name="T66" fmla="*/ 7269 w 52"/>
                    <a:gd name="T67" fmla="*/ 5677 h 71"/>
                    <a:gd name="T68" fmla="*/ 6675 w 52"/>
                    <a:gd name="T69" fmla="*/ 7290 h 71"/>
                    <a:gd name="T70" fmla="*/ 6675 w 52"/>
                    <a:gd name="T71" fmla="*/ 9595 h 71"/>
                    <a:gd name="T72" fmla="*/ 5634 w 52"/>
                    <a:gd name="T73" fmla="*/ 9025 h 71"/>
                    <a:gd name="T74" fmla="*/ 5634 w 52"/>
                    <a:gd name="T75" fmla="*/ 7290 h 71"/>
                    <a:gd name="T76" fmla="*/ 5634 w 52"/>
                    <a:gd name="T77" fmla="*/ 6247 h 71"/>
                    <a:gd name="T78" fmla="*/ 4496 w 52"/>
                    <a:gd name="T79" fmla="*/ 7290 h 71"/>
                    <a:gd name="T80" fmla="*/ 4496 w 52"/>
                    <a:gd name="T81" fmla="*/ 9025 h 71"/>
                    <a:gd name="T82" fmla="*/ 2768 w 52"/>
                    <a:gd name="T83" fmla="*/ 9595 h 71"/>
                    <a:gd name="T84" fmla="*/ 2180 w 52"/>
                    <a:gd name="T85" fmla="*/ 10760 h 71"/>
                    <a:gd name="T86" fmla="*/ 1727 w 52"/>
                    <a:gd name="T87" fmla="*/ 12968 h 71"/>
                    <a:gd name="T88" fmla="*/ 1158 w 52"/>
                    <a:gd name="T89" fmla="*/ 15745 h 71"/>
                    <a:gd name="T90" fmla="*/ 569 w 52"/>
                    <a:gd name="T91" fmla="*/ 18050 h 71"/>
                    <a:gd name="T92" fmla="*/ 1158 w 52"/>
                    <a:gd name="T93" fmla="*/ 20828 h 71"/>
                    <a:gd name="T94" fmla="*/ 1158 w 52"/>
                    <a:gd name="T95" fmla="*/ 23153 h 71"/>
                    <a:gd name="T96" fmla="*/ 3338 w 52"/>
                    <a:gd name="T97" fmla="*/ 28236 h 71"/>
                    <a:gd name="T98" fmla="*/ 3907 w 52"/>
                    <a:gd name="T99" fmla="*/ 31013 h 71"/>
                    <a:gd name="T100" fmla="*/ 3907 w 52"/>
                    <a:gd name="T101" fmla="*/ 31583 h 71"/>
                    <a:gd name="T102" fmla="*/ 3338 w 52"/>
                    <a:gd name="T103" fmla="*/ 34956 h 71"/>
                    <a:gd name="T104" fmla="*/ 1158 w 52"/>
                    <a:gd name="T105" fmla="*/ 38874 h 71"/>
                    <a:gd name="T106" fmla="*/ 0 w 52"/>
                    <a:gd name="T107" fmla="*/ 40039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05" name="Freeform 56"/>
                <p:cNvSpPr>
                  <a:spLocks/>
                </p:cNvSpPr>
                <p:nvPr/>
              </p:nvSpPr>
              <p:spPr bwMode="auto">
                <a:xfrm>
                  <a:off x="3562" y="1636"/>
                  <a:ext cx="405" cy="200"/>
                </a:xfrm>
                <a:custGeom>
                  <a:avLst/>
                  <a:gdLst>
                    <a:gd name="T0" fmla="*/ 2332 w 83"/>
                    <a:gd name="T1" fmla="*/ 9044 h 41"/>
                    <a:gd name="T2" fmla="*/ 4523 w 83"/>
                    <a:gd name="T3" fmla="*/ 7307 h 41"/>
                    <a:gd name="T4" fmla="*/ 11379 w 83"/>
                    <a:gd name="T5" fmla="*/ 3356 h 41"/>
                    <a:gd name="T6" fmla="*/ 14761 w 83"/>
                    <a:gd name="T7" fmla="*/ 571 h 41"/>
                    <a:gd name="T8" fmla="*/ 17547 w 83"/>
                    <a:gd name="T9" fmla="*/ 571 h 41"/>
                    <a:gd name="T10" fmla="*/ 15907 w 83"/>
                    <a:gd name="T11" fmla="*/ 2332 h 41"/>
                    <a:gd name="T12" fmla="*/ 13023 w 83"/>
                    <a:gd name="T13" fmla="*/ 5117 h 41"/>
                    <a:gd name="T14" fmla="*/ 13023 w 83"/>
                    <a:gd name="T15" fmla="*/ 6854 h 41"/>
                    <a:gd name="T16" fmla="*/ 15907 w 83"/>
                    <a:gd name="T17" fmla="*/ 5688 h 41"/>
                    <a:gd name="T18" fmla="*/ 22070 w 83"/>
                    <a:gd name="T19" fmla="*/ 8473 h 41"/>
                    <a:gd name="T20" fmla="*/ 24407 w 83"/>
                    <a:gd name="T21" fmla="*/ 9044 h 41"/>
                    <a:gd name="T22" fmla="*/ 24978 w 83"/>
                    <a:gd name="T23" fmla="*/ 9639 h 41"/>
                    <a:gd name="T24" fmla="*/ 27764 w 83"/>
                    <a:gd name="T25" fmla="*/ 7307 h 41"/>
                    <a:gd name="T26" fmla="*/ 36240 w 83"/>
                    <a:gd name="T27" fmla="*/ 4522 h 41"/>
                    <a:gd name="T28" fmla="*/ 35669 w 83"/>
                    <a:gd name="T29" fmla="*/ 6259 h 41"/>
                    <a:gd name="T30" fmla="*/ 37406 w 83"/>
                    <a:gd name="T31" fmla="*/ 7902 h 41"/>
                    <a:gd name="T32" fmla="*/ 40788 w 83"/>
                    <a:gd name="T33" fmla="*/ 7307 h 41"/>
                    <a:gd name="T34" fmla="*/ 43096 w 83"/>
                    <a:gd name="T35" fmla="*/ 10210 h 41"/>
                    <a:gd name="T36" fmla="*/ 46477 w 83"/>
                    <a:gd name="T37" fmla="*/ 10805 h 41"/>
                    <a:gd name="T38" fmla="*/ 46477 w 83"/>
                    <a:gd name="T39" fmla="*/ 11849 h 41"/>
                    <a:gd name="T40" fmla="*/ 44740 w 83"/>
                    <a:gd name="T41" fmla="*/ 11849 h 41"/>
                    <a:gd name="T42" fmla="*/ 42525 w 83"/>
                    <a:gd name="T43" fmla="*/ 11849 h 41"/>
                    <a:gd name="T44" fmla="*/ 39143 w 83"/>
                    <a:gd name="T45" fmla="*/ 11849 h 41"/>
                    <a:gd name="T46" fmla="*/ 39143 w 83"/>
                    <a:gd name="T47" fmla="*/ 13585 h 41"/>
                    <a:gd name="T48" fmla="*/ 35191 w 83"/>
                    <a:gd name="T49" fmla="*/ 11849 h 41"/>
                    <a:gd name="T50" fmla="*/ 32312 w 83"/>
                    <a:gd name="T51" fmla="*/ 12990 h 41"/>
                    <a:gd name="T52" fmla="*/ 31141 w 83"/>
                    <a:gd name="T53" fmla="*/ 14156 h 41"/>
                    <a:gd name="T54" fmla="*/ 28360 w 83"/>
                    <a:gd name="T55" fmla="*/ 14156 h 41"/>
                    <a:gd name="T56" fmla="*/ 26022 w 83"/>
                    <a:gd name="T57" fmla="*/ 16941 h 41"/>
                    <a:gd name="T58" fmla="*/ 26593 w 83"/>
                    <a:gd name="T59" fmla="*/ 15898 h 41"/>
                    <a:gd name="T60" fmla="*/ 24978 w 83"/>
                    <a:gd name="T61" fmla="*/ 15898 h 41"/>
                    <a:gd name="T62" fmla="*/ 23812 w 83"/>
                    <a:gd name="T63" fmla="*/ 15322 h 41"/>
                    <a:gd name="T64" fmla="*/ 22665 w 83"/>
                    <a:gd name="T65" fmla="*/ 18107 h 41"/>
                    <a:gd name="T66" fmla="*/ 20455 w 83"/>
                    <a:gd name="T67" fmla="*/ 21463 h 41"/>
                    <a:gd name="T68" fmla="*/ 19284 w 83"/>
                    <a:gd name="T69" fmla="*/ 22059 h 41"/>
                    <a:gd name="T70" fmla="*/ 19860 w 83"/>
                    <a:gd name="T71" fmla="*/ 20439 h 41"/>
                    <a:gd name="T72" fmla="*/ 18118 w 83"/>
                    <a:gd name="T73" fmla="*/ 20439 h 41"/>
                    <a:gd name="T74" fmla="*/ 16951 w 83"/>
                    <a:gd name="T75" fmla="*/ 16371 h 41"/>
                    <a:gd name="T76" fmla="*/ 16503 w 83"/>
                    <a:gd name="T77" fmla="*/ 15898 h 41"/>
                    <a:gd name="T78" fmla="*/ 13023 w 83"/>
                    <a:gd name="T79" fmla="*/ 14751 h 41"/>
                    <a:gd name="T80" fmla="*/ 12428 w 83"/>
                    <a:gd name="T81" fmla="*/ 14751 h 41"/>
                    <a:gd name="T82" fmla="*/ 9071 w 83"/>
                    <a:gd name="T83" fmla="*/ 13585 h 41"/>
                    <a:gd name="T84" fmla="*/ 2332 w 83"/>
                    <a:gd name="T85" fmla="*/ 10805 h 41"/>
                    <a:gd name="T86" fmla="*/ 0 w 83"/>
                    <a:gd name="T87" fmla="*/ 9639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18499" name="Freeform 57"/>
              <p:cNvSpPr>
                <a:spLocks/>
              </p:cNvSpPr>
              <p:nvPr/>
            </p:nvSpPr>
            <p:spPr bwMode="auto">
              <a:xfrm>
                <a:off x="3872" y="1838"/>
                <a:ext cx="206" cy="351"/>
              </a:xfrm>
              <a:custGeom>
                <a:avLst/>
                <a:gdLst>
                  <a:gd name="T0" fmla="*/ 690 w 40"/>
                  <a:gd name="T1" fmla="*/ 2779 h 72"/>
                  <a:gd name="T2" fmla="*/ 2863 w 40"/>
                  <a:gd name="T3" fmla="*/ 25384 h 72"/>
                  <a:gd name="T4" fmla="*/ 2863 w 40"/>
                  <a:gd name="T5" fmla="*/ 25954 h 72"/>
                  <a:gd name="T6" fmla="*/ 2863 w 40"/>
                  <a:gd name="T7" fmla="*/ 26525 h 72"/>
                  <a:gd name="T8" fmla="*/ 2863 w 40"/>
                  <a:gd name="T9" fmla="*/ 27685 h 72"/>
                  <a:gd name="T10" fmla="*/ 3553 w 40"/>
                  <a:gd name="T11" fmla="*/ 29304 h 72"/>
                  <a:gd name="T12" fmla="*/ 4244 w 40"/>
                  <a:gd name="T13" fmla="*/ 31634 h 72"/>
                  <a:gd name="T14" fmla="*/ 2863 w 40"/>
                  <a:gd name="T15" fmla="*/ 33369 h 72"/>
                  <a:gd name="T16" fmla="*/ 2863 w 40"/>
                  <a:gd name="T17" fmla="*/ 33818 h 72"/>
                  <a:gd name="T18" fmla="*/ 1380 w 40"/>
                  <a:gd name="T19" fmla="*/ 35578 h 72"/>
                  <a:gd name="T20" fmla="*/ 0 w 40"/>
                  <a:gd name="T21" fmla="*/ 36718 h 72"/>
                  <a:gd name="T22" fmla="*/ 0 w 40"/>
                  <a:gd name="T23" fmla="*/ 38454 h 72"/>
                  <a:gd name="T24" fmla="*/ 0 w 40"/>
                  <a:gd name="T25" fmla="*/ 40092 h 72"/>
                  <a:gd name="T26" fmla="*/ 0 w 40"/>
                  <a:gd name="T27" fmla="*/ 40092 h 72"/>
                  <a:gd name="T28" fmla="*/ 0 w 40"/>
                  <a:gd name="T29" fmla="*/ 40662 h 72"/>
                  <a:gd name="T30" fmla="*/ 0 w 40"/>
                  <a:gd name="T31" fmla="*/ 40662 h 72"/>
                  <a:gd name="T32" fmla="*/ 690 w 40"/>
                  <a:gd name="T33" fmla="*/ 40662 h 72"/>
                  <a:gd name="T34" fmla="*/ 1380 w 40"/>
                  <a:gd name="T35" fmla="*/ 40662 h 72"/>
                  <a:gd name="T36" fmla="*/ 1380 w 40"/>
                  <a:gd name="T37" fmla="*/ 40092 h 72"/>
                  <a:gd name="T38" fmla="*/ 1380 w 40"/>
                  <a:gd name="T39" fmla="*/ 39497 h 72"/>
                  <a:gd name="T40" fmla="*/ 3553 w 40"/>
                  <a:gd name="T41" fmla="*/ 39497 h 72"/>
                  <a:gd name="T42" fmla="*/ 5598 w 40"/>
                  <a:gd name="T43" fmla="*/ 38927 h 72"/>
                  <a:gd name="T44" fmla="*/ 8461 w 40"/>
                  <a:gd name="T45" fmla="*/ 40092 h 72"/>
                  <a:gd name="T46" fmla="*/ 8461 w 40"/>
                  <a:gd name="T47" fmla="*/ 40092 h 72"/>
                  <a:gd name="T48" fmla="*/ 9152 w 40"/>
                  <a:gd name="T49" fmla="*/ 40092 h 72"/>
                  <a:gd name="T50" fmla="*/ 9842 w 40"/>
                  <a:gd name="T51" fmla="*/ 38454 h 72"/>
                  <a:gd name="T52" fmla="*/ 11191 w 40"/>
                  <a:gd name="T53" fmla="*/ 38454 h 72"/>
                  <a:gd name="T54" fmla="*/ 12015 w 40"/>
                  <a:gd name="T55" fmla="*/ 38927 h 72"/>
                  <a:gd name="T56" fmla="*/ 12705 w 40"/>
                  <a:gd name="T57" fmla="*/ 39497 h 72"/>
                  <a:gd name="T58" fmla="*/ 13395 w 40"/>
                  <a:gd name="T59" fmla="*/ 38927 h 72"/>
                  <a:gd name="T60" fmla="*/ 14059 w 40"/>
                  <a:gd name="T61" fmla="*/ 36718 h 72"/>
                  <a:gd name="T62" fmla="*/ 14744 w 40"/>
                  <a:gd name="T63" fmla="*/ 36148 h 72"/>
                  <a:gd name="T64" fmla="*/ 15435 w 40"/>
                  <a:gd name="T65" fmla="*/ 36148 h 72"/>
                  <a:gd name="T66" fmla="*/ 16949 w 40"/>
                  <a:gd name="T67" fmla="*/ 37313 h 72"/>
                  <a:gd name="T68" fmla="*/ 18988 w 40"/>
                  <a:gd name="T69" fmla="*/ 37313 h 72"/>
                  <a:gd name="T70" fmla="*/ 19678 w 40"/>
                  <a:gd name="T71" fmla="*/ 35578 h 72"/>
                  <a:gd name="T72" fmla="*/ 23206 w 40"/>
                  <a:gd name="T73" fmla="*/ 31634 h 72"/>
                  <a:gd name="T74" fmla="*/ 23206 w 40"/>
                  <a:gd name="T75" fmla="*/ 29898 h 72"/>
                  <a:gd name="T76" fmla="*/ 23896 w 40"/>
                  <a:gd name="T77" fmla="*/ 29898 h 72"/>
                  <a:gd name="T78" fmla="*/ 26100 w 40"/>
                  <a:gd name="T79" fmla="*/ 29898 h 72"/>
                  <a:gd name="T80" fmla="*/ 26759 w 40"/>
                  <a:gd name="T81" fmla="*/ 29304 h 72"/>
                  <a:gd name="T82" fmla="*/ 28140 w 40"/>
                  <a:gd name="T83" fmla="*/ 28850 h 72"/>
                  <a:gd name="T84" fmla="*/ 28140 w 40"/>
                  <a:gd name="T85" fmla="*/ 28255 h 72"/>
                  <a:gd name="T86" fmla="*/ 28140 w 40"/>
                  <a:gd name="T87" fmla="*/ 26525 h 72"/>
                  <a:gd name="T88" fmla="*/ 28140 w 40"/>
                  <a:gd name="T89" fmla="*/ 26525 h 72"/>
                  <a:gd name="T90" fmla="*/ 28140 w 40"/>
                  <a:gd name="T91" fmla="*/ 25384 h 72"/>
                  <a:gd name="T92" fmla="*/ 24586 w 40"/>
                  <a:gd name="T93" fmla="*/ 570 h 72"/>
                  <a:gd name="T94" fmla="*/ 24586 w 40"/>
                  <a:gd name="T95" fmla="*/ 0 h 72"/>
                  <a:gd name="T96" fmla="*/ 6288 w 40"/>
                  <a:gd name="T97" fmla="*/ 1735 h 72"/>
                  <a:gd name="T98" fmla="*/ 5598 w 40"/>
                  <a:gd name="T99" fmla="*/ 2306 h 72"/>
                  <a:gd name="T100" fmla="*/ 4244 w 40"/>
                  <a:gd name="T101" fmla="*/ 2779 h 72"/>
                  <a:gd name="T102" fmla="*/ 3553 w 40"/>
                  <a:gd name="T103" fmla="*/ 3349 h 72"/>
                  <a:gd name="T104" fmla="*/ 2045 w 40"/>
                  <a:gd name="T105" fmla="*/ 3349 h 72"/>
                  <a:gd name="T106" fmla="*/ 690 w 40"/>
                  <a:gd name="T107" fmla="*/ 2779 h 72"/>
                  <a:gd name="T108" fmla="*/ 690 w 40"/>
                  <a:gd name="T109" fmla="*/ 2779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00" name="Freeform 58"/>
              <p:cNvSpPr>
                <a:spLocks/>
              </p:cNvSpPr>
              <p:nvPr/>
            </p:nvSpPr>
            <p:spPr bwMode="auto">
              <a:xfrm>
                <a:off x="3657" y="2423"/>
                <a:ext cx="240" cy="405"/>
              </a:xfrm>
              <a:custGeom>
                <a:avLst/>
                <a:gdLst>
                  <a:gd name="T0" fmla="*/ 29959 w 47"/>
                  <a:gd name="T1" fmla="*/ 0 h 83"/>
                  <a:gd name="T2" fmla="*/ 10249 w 47"/>
                  <a:gd name="T3" fmla="*/ 1166 h 83"/>
                  <a:gd name="T4" fmla="*/ 10249 w 47"/>
                  <a:gd name="T5" fmla="*/ 1737 h 83"/>
                  <a:gd name="T6" fmla="*/ 8109 w 47"/>
                  <a:gd name="T7" fmla="*/ 2786 h 83"/>
                  <a:gd name="T8" fmla="*/ 8109 w 47"/>
                  <a:gd name="T9" fmla="*/ 4523 h 83"/>
                  <a:gd name="T10" fmla="*/ 8109 w 47"/>
                  <a:gd name="T11" fmla="*/ 6260 h 83"/>
                  <a:gd name="T12" fmla="*/ 7455 w 47"/>
                  <a:gd name="T13" fmla="*/ 6856 h 83"/>
                  <a:gd name="T14" fmla="*/ 6128 w 47"/>
                  <a:gd name="T15" fmla="*/ 7905 h 83"/>
                  <a:gd name="T16" fmla="*/ 4800 w 47"/>
                  <a:gd name="T17" fmla="*/ 9071 h 83"/>
                  <a:gd name="T18" fmla="*/ 4121 w 47"/>
                  <a:gd name="T19" fmla="*/ 9642 h 83"/>
                  <a:gd name="T20" fmla="*/ 4121 w 47"/>
                  <a:gd name="T21" fmla="*/ 10808 h 83"/>
                  <a:gd name="T22" fmla="*/ 3467 w 47"/>
                  <a:gd name="T23" fmla="*/ 11857 h 83"/>
                  <a:gd name="T24" fmla="*/ 3467 w 47"/>
                  <a:gd name="T25" fmla="*/ 12428 h 83"/>
                  <a:gd name="T26" fmla="*/ 2660 w 47"/>
                  <a:gd name="T27" fmla="*/ 14165 h 83"/>
                  <a:gd name="T28" fmla="*/ 2007 w 47"/>
                  <a:gd name="T29" fmla="*/ 15331 h 83"/>
                  <a:gd name="T30" fmla="*/ 2660 w 47"/>
                  <a:gd name="T31" fmla="*/ 16951 h 83"/>
                  <a:gd name="T32" fmla="*/ 3467 w 47"/>
                  <a:gd name="T33" fmla="*/ 17547 h 83"/>
                  <a:gd name="T34" fmla="*/ 3467 w 47"/>
                  <a:gd name="T35" fmla="*/ 18713 h 83"/>
                  <a:gd name="T36" fmla="*/ 3467 w 47"/>
                  <a:gd name="T37" fmla="*/ 18713 h 83"/>
                  <a:gd name="T38" fmla="*/ 3467 w 47"/>
                  <a:gd name="T39" fmla="*/ 19284 h 83"/>
                  <a:gd name="T40" fmla="*/ 3467 w 47"/>
                  <a:gd name="T41" fmla="*/ 19284 h 83"/>
                  <a:gd name="T42" fmla="*/ 2660 w 47"/>
                  <a:gd name="T43" fmla="*/ 20455 h 83"/>
                  <a:gd name="T44" fmla="*/ 3467 w 47"/>
                  <a:gd name="T45" fmla="*/ 21026 h 83"/>
                  <a:gd name="T46" fmla="*/ 2660 w 47"/>
                  <a:gd name="T47" fmla="*/ 21499 h 83"/>
                  <a:gd name="T48" fmla="*/ 4121 w 47"/>
                  <a:gd name="T49" fmla="*/ 23812 h 83"/>
                  <a:gd name="T50" fmla="*/ 4121 w 47"/>
                  <a:gd name="T51" fmla="*/ 25549 h 83"/>
                  <a:gd name="T52" fmla="*/ 4800 w 47"/>
                  <a:gd name="T53" fmla="*/ 26593 h 83"/>
                  <a:gd name="T54" fmla="*/ 5449 w 47"/>
                  <a:gd name="T55" fmla="*/ 27189 h 83"/>
                  <a:gd name="T56" fmla="*/ 5449 w 47"/>
                  <a:gd name="T57" fmla="*/ 27764 h 83"/>
                  <a:gd name="T58" fmla="*/ 4121 w 47"/>
                  <a:gd name="T59" fmla="*/ 28360 h 83"/>
                  <a:gd name="T60" fmla="*/ 4121 w 47"/>
                  <a:gd name="T61" fmla="*/ 28931 h 83"/>
                  <a:gd name="T62" fmla="*/ 3467 w 47"/>
                  <a:gd name="T63" fmla="*/ 30546 h 83"/>
                  <a:gd name="T64" fmla="*/ 2007 w 47"/>
                  <a:gd name="T65" fmla="*/ 33454 h 83"/>
                  <a:gd name="T66" fmla="*/ 0 w 47"/>
                  <a:gd name="T67" fmla="*/ 37406 h 83"/>
                  <a:gd name="T68" fmla="*/ 0 w 47"/>
                  <a:gd name="T69" fmla="*/ 40193 h 83"/>
                  <a:gd name="T70" fmla="*/ 18383 w 47"/>
                  <a:gd name="T71" fmla="*/ 39739 h 83"/>
                  <a:gd name="T72" fmla="*/ 18383 w 47"/>
                  <a:gd name="T73" fmla="*/ 40193 h 83"/>
                  <a:gd name="T74" fmla="*/ 17704 w 47"/>
                  <a:gd name="T75" fmla="*/ 41359 h 83"/>
                  <a:gd name="T76" fmla="*/ 18383 w 47"/>
                  <a:gd name="T77" fmla="*/ 43691 h 83"/>
                  <a:gd name="T78" fmla="*/ 19711 w 47"/>
                  <a:gd name="T79" fmla="*/ 45311 h 83"/>
                  <a:gd name="T80" fmla="*/ 20364 w 47"/>
                  <a:gd name="T81" fmla="*/ 47048 h 83"/>
                  <a:gd name="T82" fmla="*/ 21697 w 47"/>
                  <a:gd name="T83" fmla="*/ 47048 h 83"/>
                  <a:gd name="T84" fmla="*/ 23831 w 47"/>
                  <a:gd name="T85" fmla="*/ 45882 h 83"/>
                  <a:gd name="T86" fmla="*/ 27825 w 47"/>
                  <a:gd name="T87" fmla="*/ 44740 h 83"/>
                  <a:gd name="T88" fmla="*/ 29280 w 47"/>
                  <a:gd name="T89" fmla="*/ 44740 h 83"/>
                  <a:gd name="T90" fmla="*/ 30613 w 47"/>
                  <a:gd name="T91" fmla="*/ 44262 h 83"/>
                  <a:gd name="T92" fmla="*/ 31292 w 47"/>
                  <a:gd name="T93" fmla="*/ 44740 h 83"/>
                  <a:gd name="T94" fmla="*/ 31966 w 47"/>
                  <a:gd name="T95" fmla="*/ 45311 h 83"/>
                  <a:gd name="T96" fmla="*/ 31966 w 47"/>
                  <a:gd name="T97" fmla="*/ 44740 h 83"/>
                  <a:gd name="T98" fmla="*/ 29959 w 47"/>
                  <a:gd name="T99" fmla="*/ 30546 h 83"/>
                  <a:gd name="T100" fmla="*/ 29959 w 47"/>
                  <a:gd name="T101" fmla="*/ 29502 h 83"/>
                  <a:gd name="T102" fmla="*/ 30613 w 47"/>
                  <a:gd name="T103" fmla="*/ 1166 h 83"/>
                  <a:gd name="T104" fmla="*/ 29959 w 47"/>
                  <a:gd name="T105" fmla="*/ 0 h 83"/>
                  <a:gd name="T106" fmla="*/ 2995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01" name="Freeform 59"/>
              <p:cNvSpPr>
                <a:spLocks/>
              </p:cNvSpPr>
              <p:nvPr/>
            </p:nvSpPr>
            <p:spPr bwMode="auto">
              <a:xfrm>
                <a:off x="4324" y="1721"/>
                <a:ext cx="404" cy="249"/>
              </a:xfrm>
              <a:custGeom>
                <a:avLst/>
                <a:gdLst>
                  <a:gd name="T0" fmla="*/ 12974 w 79"/>
                  <a:gd name="T1" fmla="*/ 27820 h 51"/>
                  <a:gd name="T2" fmla="*/ 37582 w 79"/>
                  <a:gd name="T3" fmla="*/ 23860 h 51"/>
                  <a:gd name="T4" fmla="*/ 45217 w 79"/>
                  <a:gd name="T5" fmla="*/ 22693 h 51"/>
                  <a:gd name="T6" fmla="*/ 45872 w 79"/>
                  <a:gd name="T7" fmla="*/ 22693 h 51"/>
                  <a:gd name="T8" fmla="*/ 45872 w 79"/>
                  <a:gd name="T9" fmla="*/ 22122 h 51"/>
                  <a:gd name="T10" fmla="*/ 45872 w 79"/>
                  <a:gd name="T11" fmla="*/ 21643 h 51"/>
                  <a:gd name="T12" fmla="*/ 46552 w 79"/>
                  <a:gd name="T13" fmla="*/ 21072 h 51"/>
                  <a:gd name="T14" fmla="*/ 47887 w 79"/>
                  <a:gd name="T15" fmla="*/ 21072 h 51"/>
                  <a:gd name="T16" fmla="*/ 48536 w 79"/>
                  <a:gd name="T17" fmla="*/ 21072 h 51"/>
                  <a:gd name="T18" fmla="*/ 50551 w 79"/>
                  <a:gd name="T19" fmla="*/ 19905 h 51"/>
                  <a:gd name="T20" fmla="*/ 50551 w 79"/>
                  <a:gd name="T21" fmla="*/ 18738 h 51"/>
                  <a:gd name="T22" fmla="*/ 52699 w 79"/>
                  <a:gd name="T23" fmla="*/ 17567 h 51"/>
                  <a:gd name="T24" fmla="*/ 54029 w 79"/>
                  <a:gd name="T25" fmla="*/ 16995 h 51"/>
                  <a:gd name="T26" fmla="*/ 54029 w 79"/>
                  <a:gd name="T27" fmla="*/ 16517 h 51"/>
                  <a:gd name="T28" fmla="*/ 52699 w 79"/>
                  <a:gd name="T29" fmla="*/ 15946 h 51"/>
                  <a:gd name="T30" fmla="*/ 52019 w 79"/>
                  <a:gd name="T31" fmla="*/ 15350 h 51"/>
                  <a:gd name="T32" fmla="*/ 51364 w 79"/>
                  <a:gd name="T33" fmla="*/ 15350 h 51"/>
                  <a:gd name="T34" fmla="*/ 51364 w 79"/>
                  <a:gd name="T35" fmla="*/ 14779 h 51"/>
                  <a:gd name="T36" fmla="*/ 49871 w 79"/>
                  <a:gd name="T37" fmla="*/ 14779 h 51"/>
                  <a:gd name="T38" fmla="*/ 49871 w 79"/>
                  <a:gd name="T39" fmla="*/ 13612 h 51"/>
                  <a:gd name="T40" fmla="*/ 48536 w 79"/>
                  <a:gd name="T41" fmla="*/ 13612 h 51"/>
                  <a:gd name="T42" fmla="*/ 48536 w 79"/>
                  <a:gd name="T43" fmla="*/ 13041 h 51"/>
                  <a:gd name="T44" fmla="*/ 48536 w 79"/>
                  <a:gd name="T45" fmla="*/ 11395 h 51"/>
                  <a:gd name="T46" fmla="*/ 49216 w 79"/>
                  <a:gd name="T47" fmla="*/ 11395 h 51"/>
                  <a:gd name="T48" fmla="*/ 48536 w 79"/>
                  <a:gd name="T49" fmla="*/ 10248 h 51"/>
                  <a:gd name="T50" fmla="*/ 47887 w 79"/>
                  <a:gd name="T51" fmla="*/ 9652 h 51"/>
                  <a:gd name="T52" fmla="*/ 47887 w 79"/>
                  <a:gd name="T53" fmla="*/ 9652 h 51"/>
                  <a:gd name="T54" fmla="*/ 48536 w 79"/>
                  <a:gd name="T55" fmla="*/ 9081 h 51"/>
                  <a:gd name="T56" fmla="*/ 49216 w 79"/>
                  <a:gd name="T57" fmla="*/ 8486 h 51"/>
                  <a:gd name="T58" fmla="*/ 49871 w 79"/>
                  <a:gd name="T59" fmla="*/ 6865 h 51"/>
                  <a:gd name="T60" fmla="*/ 49871 w 79"/>
                  <a:gd name="T61" fmla="*/ 6293 h 51"/>
                  <a:gd name="T62" fmla="*/ 50551 w 79"/>
                  <a:gd name="T63" fmla="*/ 5698 h 51"/>
                  <a:gd name="T64" fmla="*/ 50551 w 79"/>
                  <a:gd name="T65" fmla="*/ 5126 h 51"/>
                  <a:gd name="T66" fmla="*/ 49871 w 79"/>
                  <a:gd name="T67" fmla="*/ 5126 h 51"/>
                  <a:gd name="T68" fmla="*/ 47887 w 79"/>
                  <a:gd name="T69" fmla="*/ 4531 h 51"/>
                  <a:gd name="T70" fmla="*/ 47887 w 79"/>
                  <a:gd name="T71" fmla="*/ 4531 h 51"/>
                  <a:gd name="T72" fmla="*/ 47207 w 79"/>
                  <a:gd name="T73" fmla="*/ 3955 h 51"/>
                  <a:gd name="T74" fmla="*/ 47207 w 79"/>
                  <a:gd name="T75" fmla="*/ 3383 h 51"/>
                  <a:gd name="T76" fmla="*/ 45872 w 79"/>
                  <a:gd name="T77" fmla="*/ 1738 h 51"/>
                  <a:gd name="T78" fmla="*/ 45217 w 79"/>
                  <a:gd name="T79" fmla="*/ 1738 h 51"/>
                  <a:gd name="T80" fmla="*/ 45217 w 79"/>
                  <a:gd name="T81" fmla="*/ 1167 h 51"/>
                  <a:gd name="T82" fmla="*/ 44404 w 79"/>
                  <a:gd name="T83" fmla="*/ 1167 h 51"/>
                  <a:gd name="T84" fmla="*/ 44404 w 79"/>
                  <a:gd name="T85" fmla="*/ 1167 h 51"/>
                  <a:gd name="T86" fmla="*/ 44404 w 79"/>
                  <a:gd name="T87" fmla="*/ 571 h 51"/>
                  <a:gd name="T88" fmla="*/ 43724 w 79"/>
                  <a:gd name="T89" fmla="*/ 0 h 51"/>
                  <a:gd name="T90" fmla="*/ 6147 w 79"/>
                  <a:gd name="T91" fmla="*/ 6293 h 51"/>
                  <a:gd name="T92" fmla="*/ 5492 w 79"/>
                  <a:gd name="T93" fmla="*/ 3955 h 51"/>
                  <a:gd name="T94" fmla="*/ 3477 w 79"/>
                  <a:gd name="T95" fmla="*/ 5698 h 51"/>
                  <a:gd name="T96" fmla="*/ 3477 w 79"/>
                  <a:gd name="T97" fmla="*/ 5698 h 51"/>
                  <a:gd name="T98" fmla="*/ 2669 w 79"/>
                  <a:gd name="T99" fmla="*/ 5126 h 51"/>
                  <a:gd name="T100" fmla="*/ 2669 w 79"/>
                  <a:gd name="T101" fmla="*/ 5126 h 51"/>
                  <a:gd name="T102" fmla="*/ 2015 w 79"/>
                  <a:gd name="T103" fmla="*/ 6293 h 51"/>
                  <a:gd name="T104" fmla="*/ 680 w 79"/>
                  <a:gd name="T105" fmla="*/ 7343 h 51"/>
                  <a:gd name="T106" fmla="*/ 0 w 79"/>
                  <a:gd name="T107" fmla="*/ 7914 h 51"/>
                  <a:gd name="T108" fmla="*/ 2669 w 79"/>
                  <a:gd name="T109" fmla="*/ 20477 h 51"/>
                  <a:gd name="T110" fmla="*/ 4158 w 79"/>
                  <a:gd name="T111" fmla="*/ 28987 h 51"/>
                  <a:gd name="T112" fmla="*/ 12974 w 79"/>
                  <a:gd name="T113" fmla="*/ 27820 h 51"/>
                  <a:gd name="T114" fmla="*/ 12974 w 79"/>
                  <a:gd name="T115" fmla="*/ 27820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02" name="Freeform 61"/>
              <p:cNvSpPr>
                <a:spLocks/>
              </p:cNvSpPr>
              <p:nvPr/>
            </p:nvSpPr>
            <p:spPr bwMode="auto">
              <a:xfrm>
                <a:off x="4225" y="2350"/>
                <a:ext cx="354" cy="258"/>
              </a:xfrm>
              <a:custGeom>
                <a:avLst/>
                <a:gdLst>
                  <a:gd name="T0" fmla="*/ 28346 w 69"/>
                  <a:gd name="T1" fmla="*/ 29762 h 53"/>
                  <a:gd name="T2" fmla="*/ 26319 w 69"/>
                  <a:gd name="T3" fmla="*/ 29193 h 53"/>
                  <a:gd name="T4" fmla="*/ 25662 w 69"/>
                  <a:gd name="T5" fmla="*/ 26993 h 53"/>
                  <a:gd name="T6" fmla="*/ 22820 w 69"/>
                  <a:gd name="T7" fmla="*/ 24690 h 53"/>
                  <a:gd name="T8" fmla="*/ 21476 w 69"/>
                  <a:gd name="T9" fmla="*/ 21920 h 53"/>
                  <a:gd name="T10" fmla="*/ 20111 w 69"/>
                  <a:gd name="T11" fmla="*/ 20757 h 53"/>
                  <a:gd name="T12" fmla="*/ 17295 w 69"/>
                  <a:gd name="T13" fmla="*/ 19146 h 53"/>
                  <a:gd name="T14" fmla="*/ 15925 w 69"/>
                  <a:gd name="T15" fmla="*/ 17987 h 53"/>
                  <a:gd name="T16" fmla="*/ 15268 w 69"/>
                  <a:gd name="T17" fmla="*/ 16848 h 53"/>
                  <a:gd name="T18" fmla="*/ 10399 w 69"/>
                  <a:gd name="T19" fmla="*/ 14078 h 53"/>
                  <a:gd name="T20" fmla="*/ 9055 w 69"/>
                  <a:gd name="T21" fmla="*/ 12915 h 53"/>
                  <a:gd name="T22" fmla="*/ 6895 w 69"/>
                  <a:gd name="T23" fmla="*/ 10617 h 53"/>
                  <a:gd name="T24" fmla="*/ 5525 w 69"/>
                  <a:gd name="T25" fmla="*/ 9006 h 53"/>
                  <a:gd name="T26" fmla="*/ 682 w 69"/>
                  <a:gd name="T27" fmla="*/ 7842 h 53"/>
                  <a:gd name="T28" fmla="*/ 682 w 69"/>
                  <a:gd name="T29" fmla="*/ 5661 h 53"/>
                  <a:gd name="T30" fmla="*/ 2027 w 69"/>
                  <a:gd name="T31" fmla="*/ 4503 h 53"/>
                  <a:gd name="T32" fmla="*/ 2027 w 69"/>
                  <a:gd name="T33" fmla="*/ 3933 h 53"/>
                  <a:gd name="T34" fmla="*/ 5525 w 69"/>
                  <a:gd name="T35" fmla="*/ 2775 h 53"/>
                  <a:gd name="T36" fmla="*/ 8368 w 69"/>
                  <a:gd name="T37" fmla="*/ 1728 h 53"/>
                  <a:gd name="T38" fmla="*/ 9055 w 69"/>
                  <a:gd name="T39" fmla="*/ 1163 h 53"/>
                  <a:gd name="T40" fmla="*/ 21476 w 69"/>
                  <a:gd name="T41" fmla="*/ 570 h 53"/>
                  <a:gd name="T42" fmla="*/ 21476 w 69"/>
                  <a:gd name="T43" fmla="*/ 1163 h 53"/>
                  <a:gd name="T44" fmla="*/ 24293 w 69"/>
                  <a:gd name="T45" fmla="*/ 2181 h 53"/>
                  <a:gd name="T46" fmla="*/ 35374 w 69"/>
                  <a:gd name="T47" fmla="*/ 2181 h 53"/>
                  <a:gd name="T48" fmla="*/ 47144 w 69"/>
                  <a:gd name="T49" fmla="*/ 9575 h 53"/>
                  <a:gd name="T50" fmla="*/ 45774 w 69"/>
                  <a:gd name="T51" fmla="*/ 10617 h 53"/>
                  <a:gd name="T52" fmla="*/ 43614 w 69"/>
                  <a:gd name="T53" fmla="*/ 13508 h 53"/>
                  <a:gd name="T54" fmla="*/ 42931 w 69"/>
                  <a:gd name="T55" fmla="*/ 15689 h 53"/>
                  <a:gd name="T56" fmla="*/ 42931 w 69"/>
                  <a:gd name="T57" fmla="*/ 16848 h 53"/>
                  <a:gd name="T58" fmla="*/ 41587 w 69"/>
                  <a:gd name="T59" fmla="*/ 17417 h 53"/>
                  <a:gd name="T60" fmla="*/ 40931 w 69"/>
                  <a:gd name="T61" fmla="*/ 18576 h 53"/>
                  <a:gd name="T62" fmla="*/ 39427 w 69"/>
                  <a:gd name="T63" fmla="*/ 19623 h 53"/>
                  <a:gd name="T64" fmla="*/ 36719 w 69"/>
                  <a:gd name="T65" fmla="*/ 21920 h 53"/>
                  <a:gd name="T66" fmla="*/ 34718 w 69"/>
                  <a:gd name="T67" fmla="*/ 23079 h 53"/>
                  <a:gd name="T68" fmla="*/ 33902 w 69"/>
                  <a:gd name="T69" fmla="*/ 24101 h 53"/>
                  <a:gd name="T70" fmla="*/ 31875 w 69"/>
                  <a:gd name="T71" fmla="*/ 24690 h 53"/>
                  <a:gd name="T72" fmla="*/ 31875 w 69"/>
                  <a:gd name="T73" fmla="*/ 25260 h 53"/>
                  <a:gd name="T74" fmla="*/ 31193 w 69"/>
                  <a:gd name="T75" fmla="*/ 26423 h 53"/>
                  <a:gd name="T76" fmla="*/ 29849 w 69"/>
                  <a:gd name="T77" fmla="*/ 26993 h 53"/>
                  <a:gd name="T78" fmla="*/ 29849 w 69"/>
                  <a:gd name="T79" fmla="*/ 26993 h 53"/>
                  <a:gd name="T80" fmla="*/ 29849 w 69"/>
                  <a:gd name="T81" fmla="*/ 27557 h 53"/>
                  <a:gd name="T82" fmla="*/ 30506 w 69"/>
                  <a:gd name="T83" fmla="*/ 28034 h 53"/>
                  <a:gd name="T84" fmla="*/ 29033 w 69"/>
                  <a:gd name="T85" fmla="*/ 28604 h 53"/>
                  <a:gd name="T86" fmla="*/ 28346 w 69"/>
                  <a:gd name="T87" fmla="*/ 2919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03" name="Freeform 62"/>
              <p:cNvSpPr>
                <a:spLocks/>
              </p:cNvSpPr>
              <p:nvPr/>
            </p:nvSpPr>
            <p:spPr bwMode="auto">
              <a:xfrm>
                <a:off x="4066" y="2384"/>
                <a:ext cx="376" cy="376"/>
              </a:xfrm>
              <a:custGeom>
                <a:avLst/>
                <a:gdLst>
                  <a:gd name="T0" fmla="*/ 6289 w 73"/>
                  <a:gd name="T1" fmla="*/ 23297 h 77"/>
                  <a:gd name="T2" fmla="*/ 7798 w 73"/>
                  <a:gd name="T3" fmla="*/ 25036 h 77"/>
                  <a:gd name="T4" fmla="*/ 9153 w 73"/>
                  <a:gd name="T5" fmla="*/ 26208 h 77"/>
                  <a:gd name="T6" fmla="*/ 9153 w 73"/>
                  <a:gd name="T7" fmla="*/ 27829 h 77"/>
                  <a:gd name="T8" fmla="*/ 9843 w 73"/>
                  <a:gd name="T9" fmla="*/ 28400 h 77"/>
                  <a:gd name="T10" fmla="*/ 9153 w 73"/>
                  <a:gd name="T11" fmla="*/ 31330 h 77"/>
                  <a:gd name="T12" fmla="*/ 8463 w 73"/>
                  <a:gd name="T13" fmla="*/ 34123 h 77"/>
                  <a:gd name="T14" fmla="*/ 9843 w 73"/>
                  <a:gd name="T15" fmla="*/ 38655 h 77"/>
                  <a:gd name="T16" fmla="*/ 11198 w 73"/>
                  <a:gd name="T17" fmla="*/ 40393 h 77"/>
                  <a:gd name="T18" fmla="*/ 12017 w 73"/>
                  <a:gd name="T19" fmla="*/ 42039 h 77"/>
                  <a:gd name="T20" fmla="*/ 12707 w 73"/>
                  <a:gd name="T21" fmla="*/ 43206 h 77"/>
                  <a:gd name="T22" fmla="*/ 40855 w 73"/>
                  <a:gd name="T23" fmla="*/ 43206 h 77"/>
                  <a:gd name="T24" fmla="*/ 42236 w 73"/>
                  <a:gd name="T25" fmla="*/ 43777 h 77"/>
                  <a:gd name="T26" fmla="*/ 41545 w 73"/>
                  <a:gd name="T27" fmla="*/ 40393 h 77"/>
                  <a:gd name="T28" fmla="*/ 42236 w 73"/>
                  <a:gd name="T29" fmla="*/ 39250 h 77"/>
                  <a:gd name="T30" fmla="*/ 45099 w 73"/>
                  <a:gd name="T31" fmla="*/ 39250 h 77"/>
                  <a:gd name="T32" fmla="*/ 47144 w 73"/>
                  <a:gd name="T33" fmla="*/ 39250 h 77"/>
                  <a:gd name="T34" fmla="*/ 47144 w 73"/>
                  <a:gd name="T35" fmla="*/ 36911 h 77"/>
                  <a:gd name="T36" fmla="*/ 47144 w 73"/>
                  <a:gd name="T37" fmla="*/ 35290 h 77"/>
                  <a:gd name="T38" fmla="*/ 48494 w 73"/>
                  <a:gd name="T39" fmla="*/ 30163 h 77"/>
                  <a:gd name="T40" fmla="*/ 50008 w 73"/>
                  <a:gd name="T41" fmla="*/ 27253 h 77"/>
                  <a:gd name="T42" fmla="*/ 51388 w 73"/>
                  <a:gd name="T43" fmla="*/ 26779 h 77"/>
                  <a:gd name="T44" fmla="*/ 51388 w 73"/>
                  <a:gd name="T45" fmla="*/ 26208 h 77"/>
                  <a:gd name="T46" fmla="*/ 50698 w 73"/>
                  <a:gd name="T47" fmla="*/ 26208 h 77"/>
                  <a:gd name="T48" fmla="*/ 48494 w 73"/>
                  <a:gd name="T49" fmla="*/ 25607 h 77"/>
                  <a:gd name="T50" fmla="*/ 47834 w 73"/>
                  <a:gd name="T51" fmla="*/ 23297 h 77"/>
                  <a:gd name="T52" fmla="*/ 45099 w 73"/>
                  <a:gd name="T53" fmla="*/ 21080 h 77"/>
                  <a:gd name="T54" fmla="*/ 43590 w 73"/>
                  <a:gd name="T55" fmla="*/ 18170 h 77"/>
                  <a:gd name="T56" fmla="*/ 42236 w 73"/>
                  <a:gd name="T57" fmla="*/ 17003 h 77"/>
                  <a:gd name="T58" fmla="*/ 39341 w 73"/>
                  <a:gd name="T59" fmla="*/ 15382 h 77"/>
                  <a:gd name="T60" fmla="*/ 37991 w 73"/>
                  <a:gd name="T61" fmla="*/ 14210 h 77"/>
                  <a:gd name="T62" fmla="*/ 37301 w 73"/>
                  <a:gd name="T63" fmla="*/ 13043 h 77"/>
                  <a:gd name="T64" fmla="*/ 32393 w 73"/>
                  <a:gd name="T65" fmla="*/ 10255 h 77"/>
                  <a:gd name="T66" fmla="*/ 31012 w 73"/>
                  <a:gd name="T67" fmla="*/ 9083 h 77"/>
                  <a:gd name="T68" fmla="*/ 28839 w 73"/>
                  <a:gd name="T69" fmla="*/ 6866 h 77"/>
                  <a:gd name="T70" fmla="*/ 27458 w 73"/>
                  <a:gd name="T71" fmla="*/ 5127 h 77"/>
                  <a:gd name="T72" fmla="*/ 22550 w 73"/>
                  <a:gd name="T73" fmla="*/ 3960 h 77"/>
                  <a:gd name="T74" fmla="*/ 22550 w 73"/>
                  <a:gd name="T75" fmla="*/ 1738 h 77"/>
                  <a:gd name="T76" fmla="*/ 23904 w 73"/>
                  <a:gd name="T77" fmla="*/ 571 h 77"/>
                  <a:gd name="T78" fmla="*/ 23904 w 73"/>
                  <a:gd name="T79" fmla="*/ 0 h 77"/>
                  <a:gd name="T80" fmla="*/ 0 w 73"/>
                  <a:gd name="T81" fmla="*/ 2788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18465" name="Freeform 63"/>
            <p:cNvSpPr>
              <a:spLocks/>
            </p:cNvSpPr>
            <p:nvPr/>
          </p:nvSpPr>
          <p:spPr bwMode="auto">
            <a:xfrm>
              <a:off x="7029452" y="3041650"/>
              <a:ext cx="504825"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66" name="Freeform 64"/>
            <p:cNvSpPr>
              <a:spLocks/>
            </p:cNvSpPr>
            <p:nvPr/>
          </p:nvSpPr>
          <p:spPr bwMode="auto">
            <a:xfrm>
              <a:off x="7413625" y="3017840"/>
              <a:ext cx="1206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67" name="Freeform 65"/>
            <p:cNvSpPr>
              <a:spLocks/>
            </p:cNvSpPr>
            <p:nvPr/>
          </p:nvSpPr>
          <p:spPr bwMode="auto">
            <a:xfrm>
              <a:off x="7445375" y="2801940"/>
              <a:ext cx="153988"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68" name="Freeform 66"/>
            <p:cNvSpPr>
              <a:spLocks/>
            </p:cNvSpPr>
            <p:nvPr/>
          </p:nvSpPr>
          <p:spPr bwMode="auto">
            <a:xfrm>
              <a:off x="7583489" y="2654302"/>
              <a:ext cx="187325"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69" name="Freeform 67"/>
            <p:cNvSpPr>
              <a:spLocks/>
            </p:cNvSpPr>
            <p:nvPr/>
          </p:nvSpPr>
          <p:spPr bwMode="auto">
            <a:xfrm>
              <a:off x="7575550" y="2522538"/>
              <a:ext cx="368300"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70" name="Freeform 68"/>
            <p:cNvSpPr>
              <a:spLocks/>
            </p:cNvSpPr>
            <p:nvPr/>
          </p:nvSpPr>
          <p:spPr bwMode="auto">
            <a:xfrm>
              <a:off x="7747000" y="2638425"/>
              <a:ext cx="96838"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71" name="Freeform 69"/>
            <p:cNvSpPr>
              <a:spLocks/>
            </p:cNvSpPr>
            <p:nvPr/>
          </p:nvSpPr>
          <p:spPr bwMode="auto">
            <a:xfrm>
              <a:off x="7640638" y="2212975"/>
              <a:ext cx="17145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72" name="Freeform 70"/>
            <p:cNvSpPr>
              <a:spLocks/>
            </p:cNvSpPr>
            <p:nvPr/>
          </p:nvSpPr>
          <p:spPr bwMode="auto">
            <a:xfrm>
              <a:off x="7697788" y="1887540"/>
              <a:ext cx="39846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8473" name="Group 71"/>
            <p:cNvGrpSpPr>
              <a:grpSpLocks/>
            </p:cNvGrpSpPr>
            <p:nvPr/>
          </p:nvGrpSpPr>
          <p:grpSpPr bwMode="auto">
            <a:xfrm>
              <a:off x="3159127" y="4589463"/>
              <a:ext cx="1044575" cy="635000"/>
              <a:chOff x="1991" y="3321"/>
              <a:chExt cx="361" cy="231"/>
            </a:xfrm>
          </p:grpSpPr>
          <p:sp>
            <p:nvSpPr>
              <p:cNvPr id="18474" name="Freeform 72"/>
              <p:cNvSpPr>
                <a:spLocks/>
              </p:cNvSpPr>
              <p:nvPr/>
            </p:nvSpPr>
            <p:spPr bwMode="auto">
              <a:xfrm>
                <a:off x="2274" y="3459"/>
                <a:ext cx="78" cy="93"/>
              </a:xfrm>
              <a:custGeom>
                <a:avLst/>
                <a:gdLst>
                  <a:gd name="T0" fmla="*/ 0 w 16"/>
                  <a:gd name="T1" fmla="*/ 3979 h 19"/>
                  <a:gd name="T2" fmla="*/ 570 w 16"/>
                  <a:gd name="T3" fmla="*/ 7499 h 19"/>
                  <a:gd name="T4" fmla="*/ 570 w 16"/>
                  <a:gd name="T5" fmla="*/ 9153 h 19"/>
                  <a:gd name="T6" fmla="*/ 3349 w 16"/>
                  <a:gd name="T7" fmla="*/ 10901 h 19"/>
                  <a:gd name="T8" fmla="*/ 4514 w 16"/>
                  <a:gd name="T9" fmla="*/ 9153 h 19"/>
                  <a:gd name="T10" fmla="*/ 9033 w 16"/>
                  <a:gd name="T11" fmla="*/ 6324 h 19"/>
                  <a:gd name="T12" fmla="*/ 7298 w 16"/>
                  <a:gd name="T13" fmla="*/ 2805 h 19"/>
                  <a:gd name="T14" fmla="*/ 1735 w 16"/>
                  <a:gd name="T15" fmla="*/ 0 h 19"/>
                  <a:gd name="T16" fmla="*/ 1735 w 16"/>
                  <a:gd name="T17" fmla="*/ 2805 h 19"/>
                  <a:gd name="T18" fmla="*/ 0 w 16"/>
                  <a:gd name="T19" fmla="*/ 3979 h 19"/>
                  <a:gd name="T20" fmla="*/ 0 w 16"/>
                  <a:gd name="T21" fmla="*/ 3979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75" name="Freeform 73"/>
              <p:cNvSpPr>
                <a:spLocks/>
              </p:cNvSpPr>
              <p:nvPr/>
            </p:nvSpPr>
            <p:spPr bwMode="auto">
              <a:xfrm>
                <a:off x="2235" y="3409"/>
                <a:ext cx="44" cy="29"/>
              </a:xfrm>
              <a:custGeom>
                <a:avLst/>
                <a:gdLst>
                  <a:gd name="T0" fmla="*/ 1745 w 9"/>
                  <a:gd name="T1" fmla="*/ 3272 h 6"/>
                  <a:gd name="T2" fmla="*/ 4566 w 9"/>
                  <a:gd name="T3" fmla="*/ 3272 h 6"/>
                  <a:gd name="T4" fmla="*/ 5138 w 9"/>
                  <a:gd name="T5" fmla="*/ 1682 h 6"/>
                  <a:gd name="T6" fmla="*/ 2796 w 9"/>
                  <a:gd name="T7" fmla="*/ 1121 h 6"/>
                  <a:gd name="T8" fmla="*/ 1745 w 9"/>
                  <a:gd name="T9" fmla="*/ 1121 h 6"/>
                  <a:gd name="T10" fmla="*/ 1173 w 9"/>
                  <a:gd name="T11" fmla="*/ 0 h 6"/>
                  <a:gd name="T12" fmla="*/ 0 w 9"/>
                  <a:gd name="T13" fmla="*/ 1121 h 6"/>
                  <a:gd name="T14" fmla="*/ 1173 w 9"/>
                  <a:gd name="T15" fmla="*/ 2712 h 6"/>
                  <a:gd name="T16" fmla="*/ 1745 w 9"/>
                  <a:gd name="T17" fmla="*/ 3272 h 6"/>
                  <a:gd name="T18" fmla="*/ 1745 w 9"/>
                  <a:gd name="T19" fmla="*/ 327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76" name="Freeform 74"/>
              <p:cNvSpPr>
                <a:spLocks/>
              </p:cNvSpPr>
              <p:nvPr/>
            </p:nvSpPr>
            <p:spPr bwMode="auto">
              <a:xfrm>
                <a:off x="2225" y="3438"/>
                <a:ext cx="20" cy="10"/>
              </a:xfrm>
              <a:custGeom>
                <a:avLst/>
                <a:gdLst>
                  <a:gd name="T0" fmla="*/ 0 w 4"/>
                  <a:gd name="T1" fmla="*/ 1250 h 2"/>
                  <a:gd name="T2" fmla="*/ 2500 w 4"/>
                  <a:gd name="T3" fmla="*/ 0 h 2"/>
                  <a:gd name="T4" fmla="*/ 2500 w 4"/>
                  <a:gd name="T5" fmla="*/ 1250 h 2"/>
                  <a:gd name="T6" fmla="*/ 0 w 4"/>
                  <a:gd name="T7" fmla="*/ 1250 h 2"/>
                  <a:gd name="T8" fmla="*/ 0 w 4"/>
                  <a:gd name="T9" fmla="*/ 1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77" name="Freeform 75"/>
              <p:cNvSpPr>
                <a:spLocks/>
              </p:cNvSpPr>
              <p:nvPr/>
            </p:nvSpPr>
            <p:spPr bwMode="auto">
              <a:xfrm>
                <a:off x="2211" y="3419"/>
                <a:ext cx="19" cy="14"/>
              </a:xfrm>
              <a:custGeom>
                <a:avLst/>
                <a:gdLst>
                  <a:gd name="T0" fmla="*/ 1059 w 4"/>
                  <a:gd name="T1" fmla="*/ 0 h 3"/>
                  <a:gd name="T2" fmla="*/ 1059 w 4"/>
                  <a:gd name="T3" fmla="*/ 0 h 3"/>
                  <a:gd name="T4" fmla="*/ 1491 w 4"/>
                  <a:gd name="T5" fmla="*/ 0 h 3"/>
                  <a:gd name="T6" fmla="*/ 1491 w 4"/>
                  <a:gd name="T7" fmla="*/ 0 h 3"/>
                  <a:gd name="T8" fmla="*/ 1491 w 4"/>
                  <a:gd name="T9" fmla="*/ 0 h 3"/>
                  <a:gd name="T10" fmla="*/ 1491 w 4"/>
                  <a:gd name="T11" fmla="*/ 499 h 3"/>
                  <a:gd name="T12" fmla="*/ 1491 w 4"/>
                  <a:gd name="T13" fmla="*/ 499 h 3"/>
                  <a:gd name="T14" fmla="*/ 1491 w 4"/>
                  <a:gd name="T15" fmla="*/ 499 h 3"/>
                  <a:gd name="T16" fmla="*/ 2033 w 4"/>
                  <a:gd name="T17" fmla="*/ 499 h 3"/>
                  <a:gd name="T18" fmla="*/ 1491 w 4"/>
                  <a:gd name="T19" fmla="*/ 915 h 3"/>
                  <a:gd name="T20" fmla="*/ 1491 w 4"/>
                  <a:gd name="T21" fmla="*/ 915 h 3"/>
                  <a:gd name="T22" fmla="*/ 1491 w 4"/>
                  <a:gd name="T23" fmla="*/ 915 h 3"/>
                  <a:gd name="T24" fmla="*/ 1491 w 4"/>
                  <a:gd name="T25" fmla="*/ 1414 h 3"/>
                  <a:gd name="T26" fmla="*/ 1491 w 4"/>
                  <a:gd name="T27" fmla="*/ 1414 h 3"/>
                  <a:gd name="T28" fmla="*/ 1491 w 4"/>
                  <a:gd name="T29" fmla="*/ 1414 h 3"/>
                  <a:gd name="T30" fmla="*/ 1059 w 4"/>
                  <a:gd name="T31" fmla="*/ 1414 h 3"/>
                  <a:gd name="T32" fmla="*/ 1059 w 4"/>
                  <a:gd name="T33" fmla="*/ 1414 h 3"/>
                  <a:gd name="T34" fmla="*/ 1059 w 4"/>
                  <a:gd name="T35" fmla="*/ 1414 h 3"/>
                  <a:gd name="T36" fmla="*/ 541 w 4"/>
                  <a:gd name="T37" fmla="*/ 1414 h 3"/>
                  <a:gd name="T38" fmla="*/ 541 w 4"/>
                  <a:gd name="T39" fmla="*/ 1414 h 3"/>
                  <a:gd name="T40" fmla="*/ 541 w 4"/>
                  <a:gd name="T41" fmla="*/ 1414 h 3"/>
                  <a:gd name="T42" fmla="*/ 541 w 4"/>
                  <a:gd name="T43" fmla="*/ 915 h 3"/>
                  <a:gd name="T44" fmla="*/ 0 w 4"/>
                  <a:gd name="T45" fmla="*/ 915 h 3"/>
                  <a:gd name="T46" fmla="*/ 0 w 4"/>
                  <a:gd name="T47" fmla="*/ 915 h 3"/>
                  <a:gd name="T48" fmla="*/ 0 w 4"/>
                  <a:gd name="T49" fmla="*/ 499 h 3"/>
                  <a:gd name="T50" fmla="*/ 0 w 4"/>
                  <a:gd name="T51" fmla="*/ 499 h 3"/>
                  <a:gd name="T52" fmla="*/ 0 w 4"/>
                  <a:gd name="T53" fmla="*/ 499 h 3"/>
                  <a:gd name="T54" fmla="*/ 541 w 4"/>
                  <a:gd name="T55" fmla="*/ 499 h 3"/>
                  <a:gd name="T56" fmla="*/ 541 w 4"/>
                  <a:gd name="T57" fmla="*/ 0 h 3"/>
                  <a:gd name="T58" fmla="*/ 541 w 4"/>
                  <a:gd name="T59" fmla="*/ 0 h 3"/>
                  <a:gd name="T60" fmla="*/ 541 w 4"/>
                  <a:gd name="T61" fmla="*/ 0 h 3"/>
                  <a:gd name="T62" fmla="*/ 1059 w 4"/>
                  <a:gd name="T63" fmla="*/ 0 h 3"/>
                  <a:gd name="T64" fmla="*/ 1059 w 4"/>
                  <a:gd name="T65" fmla="*/ 0 h 3"/>
                  <a:gd name="T66" fmla="*/ 1059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78" name="Freeform 76"/>
              <p:cNvSpPr>
                <a:spLocks/>
              </p:cNvSpPr>
              <p:nvPr/>
            </p:nvSpPr>
            <p:spPr bwMode="auto">
              <a:xfrm>
                <a:off x="2186" y="3394"/>
                <a:ext cx="39" cy="15"/>
              </a:xfrm>
              <a:custGeom>
                <a:avLst/>
                <a:gdLst>
                  <a:gd name="T0" fmla="*/ 0 w 8"/>
                  <a:gd name="T1" fmla="*/ 1875 h 3"/>
                  <a:gd name="T2" fmla="*/ 3944 w 8"/>
                  <a:gd name="T3" fmla="*/ 1875 h 3"/>
                  <a:gd name="T4" fmla="*/ 4514 w 8"/>
                  <a:gd name="T5" fmla="*/ 0 h 3"/>
                  <a:gd name="T6" fmla="*/ 1165 w 8"/>
                  <a:gd name="T7" fmla="*/ 0 h 3"/>
                  <a:gd name="T8" fmla="*/ 0 w 8"/>
                  <a:gd name="T9" fmla="*/ 1875 h 3"/>
                  <a:gd name="T10" fmla="*/ 0 w 8"/>
                  <a:gd name="T11" fmla="*/ 18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79" name="Freeform 77"/>
              <p:cNvSpPr>
                <a:spLocks/>
              </p:cNvSpPr>
              <p:nvPr/>
            </p:nvSpPr>
            <p:spPr bwMode="auto">
              <a:xfrm>
                <a:off x="2026" y="3321"/>
                <a:ext cx="38" cy="24"/>
              </a:xfrm>
              <a:custGeom>
                <a:avLst/>
                <a:gdLst>
                  <a:gd name="T0" fmla="*/ 0 w 8"/>
                  <a:gd name="T1" fmla="*/ 2098 h 5"/>
                  <a:gd name="T2" fmla="*/ 1491 w 8"/>
                  <a:gd name="T3" fmla="*/ 2650 h 5"/>
                  <a:gd name="T4" fmla="*/ 3002 w 8"/>
                  <a:gd name="T5" fmla="*/ 2650 h 5"/>
                  <a:gd name="T6" fmla="*/ 4061 w 8"/>
                  <a:gd name="T7" fmla="*/ 1104 h 5"/>
                  <a:gd name="T8" fmla="*/ 2574 w 8"/>
                  <a:gd name="T9" fmla="*/ 0 h 5"/>
                  <a:gd name="T10" fmla="*/ 541 w 8"/>
                  <a:gd name="T11" fmla="*/ 1104 h 5"/>
                  <a:gd name="T12" fmla="*/ 0 w 8"/>
                  <a:gd name="T13" fmla="*/ 2098 h 5"/>
                  <a:gd name="T14" fmla="*/ 0 w 8"/>
                  <a:gd name="T15" fmla="*/ 2098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80" name="Freeform 78"/>
              <p:cNvSpPr>
                <a:spLocks/>
              </p:cNvSpPr>
              <p:nvPr/>
            </p:nvSpPr>
            <p:spPr bwMode="auto">
              <a:xfrm>
                <a:off x="1991" y="3321"/>
                <a:ext cx="20" cy="24"/>
              </a:xfrm>
              <a:custGeom>
                <a:avLst/>
                <a:gdLst>
                  <a:gd name="T0" fmla="*/ 0 w 4"/>
                  <a:gd name="T1" fmla="*/ 2650 h 5"/>
                  <a:gd name="T2" fmla="*/ 2500 w 4"/>
                  <a:gd name="T3" fmla="*/ 1104 h 5"/>
                  <a:gd name="T4" fmla="*/ 2500 w 4"/>
                  <a:gd name="T5" fmla="*/ 0 h 5"/>
                  <a:gd name="T6" fmla="*/ 0 w 4"/>
                  <a:gd name="T7" fmla="*/ 2098 h 5"/>
                  <a:gd name="T8" fmla="*/ 0 w 4"/>
                  <a:gd name="T9" fmla="*/ 2650 h 5"/>
                  <a:gd name="T10" fmla="*/ 0 w 4"/>
                  <a:gd name="T11" fmla="*/ 265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81" name="Freeform 79"/>
              <p:cNvSpPr>
                <a:spLocks/>
              </p:cNvSpPr>
              <p:nvPr/>
            </p:nvSpPr>
            <p:spPr bwMode="auto">
              <a:xfrm>
                <a:off x="2128" y="3360"/>
                <a:ext cx="39" cy="34"/>
              </a:xfrm>
              <a:custGeom>
                <a:avLst/>
                <a:gdLst>
                  <a:gd name="T0" fmla="*/ 1735 w 8"/>
                  <a:gd name="T1" fmla="*/ 3891 h 7"/>
                  <a:gd name="T2" fmla="*/ 4514 w 8"/>
                  <a:gd name="T3" fmla="*/ 3891 h 7"/>
                  <a:gd name="T4" fmla="*/ 4514 w 8"/>
                  <a:gd name="T5" fmla="*/ 2171 h 7"/>
                  <a:gd name="T6" fmla="*/ 2306 w 8"/>
                  <a:gd name="T7" fmla="*/ 0 h 7"/>
                  <a:gd name="T8" fmla="*/ 0 w 8"/>
                  <a:gd name="T9" fmla="*/ 1156 h 7"/>
                  <a:gd name="T10" fmla="*/ 1735 w 8"/>
                  <a:gd name="T11" fmla="*/ 3891 h 7"/>
                  <a:gd name="T12" fmla="*/ 1735 w 8"/>
                  <a:gd name="T13" fmla="*/ 3891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grpSp>
      <p:sp>
        <p:nvSpPr>
          <p:cNvPr id="18435" name="Rectangle 118"/>
          <p:cNvSpPr>
            <a:spLocks noGrp="1" noChangeArrowheads="1"/>
          </p:cNvSpPr>
          <p:nvPr>
            <p:ph type="title" idx="4294967295"/>
          </p:nvPr>
        </p:nvSpPr>
        <p:spPr>
          <a:xfrm>
            <a:off x="0" y="242888"/>
            <a:ext cx="9144000" cy="1143000"/>
          </a:xfrm>
        </p:spPr>
        <p:txBody>
          <a:bodyPr/>
          <a:lstStyle/>
          <a:p>
            <a:r>
              <a:rPr lang="en-US" sz="2400" smtClean="0"/>
              <a:t>Obesity Trends* Among U.S. Adults</a:t>
            </a:r>
            <a:br>
              <a:rPr lang="en-US" sz="2400" smtClean="0"/>
            </a:br>
            <a:r>
              <a:rPr lang="en-US" sz="2400" smtClean="0">
                <a:solidFill>
                  <a:srgbClr val="DE3021"/>
                </a:solidFill>
              </a:rPr>
              <a:t>BRFSS, 2000</a:t>
            </a:r>
          </a:p>
        </p:txBody>
      </p:sp>
      <p:sp>
        <p:nvSpPr>
          <p:cNvPr id="18436" name="Text Box 149"/>
          <p:cNvSpPr txBox="1">
            <a:spLocks noChangeArrowheads="1"/>
          </p:cNvSpPr>
          <p:nvPr/>
        </p:nvSpPr>
        <p:spPr bwMode="auto">
          <a:xfrm>
            <a:off x="2119313" y="1219200"/>
            <a:ext cx="5519737"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18437" name="Text Box 168"/>
          <p:cNvSpPr txBox="1">
            <a:spLocks noChangeArrowheads="1"/>
          </p:cNvSpPr>
          <p:nvPr/>
        </p:nvSpPr>
        <p:spPr bwMode="auto">
          <a:xfrm>
            <a:off x="654050" y="5894388"/>
            <a:ext cx="7239000"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a:t>
            </a:r>
            <a:r>
              <a:rPr lang="en-US" sz="1400">
                <a:solidFill>
                  <a:srgbClr val="000000"/>
                </a:solidFill>
                <a:latin typeface="Arial Narrow" pitchFamily="34" charset="0"/>
              </a:rPr>
              <a:t> </a:t>
            </a:r>
            <a:r>
              <a:rPr lang="en-US" sz="1400" b="1">
                <a:solidFill>
                  <a:srgbClr val="000000"/>
                </a:solidFill>
                <a:latin typeface="Arial Narrow" pitchFamily="34" charset="0"/>
              </a:rPr>
              <a:t>≥20%</a:t>
            </a:r>
            <a:endParaRPr lang="en-US" sz="1400">
              <a:solidFill>
                <a:srgbClr val="000000"/>
              </a:solidFill>
              <a:latin typeface="Arial Narrow" pitchFamily="34" charset="0"/>
            </a:endParaRPr>
          </a:p>
        </p:txBody>
      </p:sp>
      <p:sp>
        <p:nvSpPr>
          <p:cNvPr id="18438" name="Rectangle 169"/>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8439" name="Rectangle 170"/>
          <p:cNvSpPr>
            <a:spLocks noChangeArrowheads="1"/>
          </p:cNvSpPr>
          <p:nvPr/>
        </p:nvSpPr>
        <p:spPr bwMode="auto">
          <a:xfrm>
            <a:off x="1447800" y="5953125"/>
            <a:ext cx="2095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8440" name="Rectangle 171"/>
          <p:cNvSpPr>
            <a:spLocks noChangeArrowheads="1"/>
          </p:cNvSpPr>
          <p:nvPr/>
        </p:nvSpPr>
        <p:spPr bwMode="auto">
          <a:xfrm>
            <a:off x="2228850" y="5951538"/>
            <a:ext cx="2095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18441" name="Rectangle 172"/>
          <p:cNvSpPr>
            <a:spLocks noChangeArrowheads="1"/>
          </p:cNvSpPr>
          <p:nvPr/>
        </p:nvSpPr>
        <p:spPr bwMode="auto">
          <a:xfrm>
            <a:off x="3371850" y="5961063"/>
            <a:ext cx="2095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8442" name="Rectangle 174"/>
          <p:cNvSpPr>
            <a:spLocks noChangeArrowheads="1"/>
          </p:cNvSpPr>
          <p:nvPr/>
        </p:nvSpPr>
        <p:spPr bwMode="auto">
          <a:xfrm>
            <a:off x="4438650" y="5945188"/>
            <a:ext cx="2095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8443" name="Rectangle 175"/>
          <p:cNvSpPr>
            <a:spLocks noChangeArrowheads="1"/>
          </p:cNvSpPr>
          <p:nvPr/>
        </p:nvSpPr>
        <p:spPr bwMode="auto">
          <a:xfrm>
            <a:off x="395288" y="5892800"/>
            <a:ext cx="4856162"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pic>
        <p:nvPicPr>
          <p:cNvPr id="18444" name="Picture 84" descr="cdc_spot-outline.jpg"/>
          <p:cNvPicPr>
            <a:picLocks noChangeAspect="1"/>
          </p:cNvPicPr>
          <p:nvPr/>
        </p:nvPicPr>
        <p:blipFill>
          <a:blip r:embed="rId3" cstate="print"/>
          <a:srcRect/>
          <a:stretch>
            <a:fillRect/>
          </a:stretch>
        </p:blipFill>
        <p:spPr bwMode="auto">
          <a:xfrm>
            <a:off x="7840663" y="6034088"/>
            <a:ext cx="1031875" cy="676275"/>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89"/>
          <p:cNvGrpSpPr>
            <a:grpSpLocks/>
          </p:cNvGrpSpPr>
          <p:nvPr/>
        </p:nvGrpSpPr>
        <p:grpSpPr bwMode="auto">
          <a:xfrm>
            <a:off x="1027113" y="1709738"/>
            <a:ext cx="6169025" cy="3567112"/>
            <a:chOff x="1155700" y="1709738"/>
            <a:chExt cx="6940550" cy="3567112"/>
          </a:xfrm>
        </p:grpSpPr>
        <p:sp>
          <p:nvSpPr>
            <p:cNvPr id="19471" name="Freeform 2"/>
            <p:cNvSpPr>
              <a:spLocks/>
            </p:cNvSpPr>
            <p:nvPr/>
          </p:nvSpPr>
          <p:spPr bwMode="auto">
            <a:xfrm>
              <a:off x="7697788" y="1887538"/>
              <a:ext cx="39846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72" name="Freeform 3"/>
            <p:cNvSpPr>
              <a:spLocks/>
            </p:cNvSpPr>
            <p:nvPr/>
          </p:nvSpPr>
          <p:spPr bwMode="auto">
            <a:xfrm>
              <a:off x="2636838" y="1709738"/>
              <a:ext cx="730250"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73" name="Freeform 4"/>
            <p:cNvSpPr>
              <a:spLocks/>
            </p:cNvSpPr>
            <p:nvPr/>
          </p:nvSpPr>
          <p:spPr bwMode="auto">
            <a:xfrm>
              <a:off x="3157538" y="1833563"/>
              <a:ext cx="658812"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74" name="Freeform 5"/>
            <p:cNvSpPr>
              <a:spLocks/>
            </p:cNvSpPr>
            <p:nvPr/>
          </p:nvSpPr>
          <p:spPr bwMode="auto">
            <a:xfrm>
              <a:off x="3435350" y="1857375"/>
              <a:ext cx="1120775"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75" name="Freeform 6"/>
            <p:cNvSpPr>
              <a:spLocks/>
            </p:cNvSpPr>
            <p:nvPr/>
          </p:nvSpPr>
          <p:spPr bwMode="auto">
            <a:xfrm>
              <a:off x="4514850" y="2003425"/>
              <a:ext cx="723900"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76" name="Freeform 7"/>
            <p:cNvSpPr>
              <a:spLocks/>
            </p:cNvSpPr>
            <p:nvPr/>
          </p:nvSpPr>
          <p:spPr bwMode="auto">
            <a:xfrm>
              <a:off x="4483100" y="2398713"/>
              <a:ext cx="766763"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77" name="Freeform 8"/>
            <p:cNvSpPr>
              <a:spLocks/>
            </p:cNvSpPr>
            <p:nvPr/>
          </p:nvSpPr>
          <p:spPr bwMode="auto">
            <a:xfrm>
              <a:off x="4637088" y="3203575"/>
              <a:ext cx="8128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78" name="Freeform 9"/>
            <p:cNvSpPr>
              <a:spLocks/>
            </p:cNvSpPr>
            <p:nvPr/>
          </p:nvSpPr>
          <p:spPr bwMode="auto">
            <a:xfrm>
              <a:off x="5232400" y="2740025"/>
              <a:ext cx="666750"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79" name="Freeform 10"/>
            <p:cNvSpPr>
              <a:spLocks/>
            </p:cNvSpPr>
            <p:nvPr/>
          </p:nvSpPr>
          <p:spPr bwMode="auto">
            <a:xfrm>
              <a:off x="5597525" y="2282825"/>
              <a:ext cx="5778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80" name="Freeform 11"/>
            <p:cNvSpPr>
              <a:spLocks/>
            </p:cNvSpPr>
            <p:nvPr/>
          </p:nvSpPr>
          <p:spPr bwMode="auto">
            <a:xfrm>
              <a:off x="6445250" y="2840038"/>
              <a:ext cx="461963"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81" name="Freeform 12"/>
            <p:cNvSpPr>
              <a:spLocks/>
            </p:cNvSpPr>
            <p:nvPr/>
          </p:nvSpPr>
          <p:spPr bwMode="auto">
            <a:xfrm>
              <a:off x="6289675" y="4311650"/>
              <a:ext cx="10033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82" name="Freeform 13"/>
            <p:cNvSpPr>
              <a:spLocks/>
            </p:cNvSpPr>
            <p:nvPr/>
          </p:nvSpPr>
          <p:spPr bwMode="auto">
            <a:xfrm>
              <a:off x="2368550"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3" name="Freeform 14"/>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84" name="Freeform 15"/>
            <p:cNvSpPr>
              <a:spLocks/>
            </p:cNvSpPr>
            <p:nvPr/>
          </p:nvSpPr>
          <p:spPr bwMode="auto">
            <a:xfrm>
              <a:off x="3865563" y="3003550"/>
              <a:ext cx="804862"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5" name="Freeform 16"/>
            <p:cNvSpPr>
              <a:spLocks/>
            </p:cNvSpPr>
            <p:nvPr/>
          </p:nvSpPr>
          <p:spPr bwMode="auto">
            <a:xfrm>
              <a:off x="3759200" y="3521075"/>
              <a:ext cx="771525"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86" name="Freeform 17"/>
            <p:cNvSpPr>
              <a:spLocks/>
            </p:cNvSpPr>
            <p:nvPr/>
          </p:nvSpPr>
          <p:spPr bwMode="auto">
            <a:xfrm>
              <a:off x="4052888" y="3660775"/>
              <a:ext cx="1536700"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19487" name="Freeform 18"/>
            <p:cNvSpPr>
              <a:spLocks/>
            </p:cNvSpPr>
            <p:nvPr/>
          </p:nvSpPr>
          <p:spPr bwMode="auto">
            <a:xfrm>
              <a:off x="6942138"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8" name="Freeform 19"/>
            <p:cNvSpPr>
              <a:spLocks/>
            </p:cNvSpPr>
            <p:nvPr/>
          </p:nvSpPr>
          <p:spPr bwMode="auto">
            <a:xfrm>
              <a:off x="7494588" y="2266950"/>
              <a:ext cx="187325"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9" name="Freeform 20"/>
            <p:cNvSpPr>
              <a:spLocks/>
            </p:cNvSpPr>
            <p:nvPr/>
          </p:nvSpPr>
          <p:spPr bwMode="auto">
            <a:xfrm>
              <a:off x="3327400" y="2794000"/>
              <a:ext cx="619125"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90" name="Freeform 21"/>
            <p:cNvSpPr>
              <a:spLocks/>
            </p:cNvSpPr>
            <p:nvPr/>
          </p:nvSpPr>
          <p:spPr bwMode="auto">
            <a:xfrm>
              <a:off x="2439988" y="2035175"/>
              <a:ext cx="881062"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91" name="Freeform 22"/>
            <p:cNvSpPr>
              <a:spLocks/>
            </p:cNvSpPr>
            <p:nvPr/>
          </p:nvSpPr>
          <p:spPr bwMode="auto">
            <a:xfrm>
              <a:off x="2759075" y="2662238"/>
              <a:ext cx="698500"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92" name="Freeform 23"/>
            <p:cNvSpPr>
              <a:spLocks/>
            </p:cNvSpPr>
            <p:nvPr/>
          </p:nvSpPr>
          <p:spPr bwMode="auto">
            <a:xfrm>
              <a:off x="3124200" y="3444875"/>
              <a:ext cx="741363"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93" name="Freeform 24"/>
            <p:cNvSpPr>
              <a:spLocks/>
            </p:cNvSpPr>
            <p:nvPr/>
          </p:nvSpPr>
          <p:spPr bwMode="auto">
            <a:xfrm>
              <a:off x="5183188" y="1981200"/>
              <a:ext cx="723900"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94" name="Freeform 25"/>
            <p:cNvSpPr>
              <a:spLocks/>
            </p:cNvSpPr>
            <p:nvPr/>
          </p:nvSpPr>
          <p:spPr bwMode="auto">
            <a:xfrm>
              <a:off x="5768975" y="2855913"/>
              <a:ext cx="439738"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95" name="Freeform 26" descr="75%"/>
            <p:cNvSpPr>
              <a:spLocks/>
            </p:cNvSpPr>
            <p:nvPr/>
          </p:nvSpPr>
          <p:spPr bwMode="auto">
            <a:xfrm>
              <a:off x="6737350" y="3009900"/>
              <a:ext cx="49847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19496" name="Freeform 27" descr="20%"/>
            <p:cNvSpPr>
              <a:spLocks/>
            </p:cNvSpPr>
            <p:nvPr/>
          </p:nvSpPr>
          <p:spPr bwMode="auto">
            <a:xfrm>
              <a:off x="5516563" y="4133850"/>
              <a:ext cx="625475"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19497" name="Freeform 28" descr="20%"/>
            <p:cNvSpPr>
              <a:spLocks/>
            </p:cNvSpPr>
            <p:nvPr/>
          </p:nvSpPr>
          <p:spPr bwMode="auto">
            <a:xfrm>
              <a:off x="5818188" y="3846513"/>
              <a:ext cx="381000"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19498" name="Freeform 29"/>
            <p:cNvSpPr>
              <a:spLocks/>
            </p:cNvSpPr>
            <p:nvPr/>
          </p:nvSpPr>
          <p:spPr bwMode="auto">
            <a:xfrm>
              <a:off x="6878638" y="2732088"/>
              <a:ext cx="639762"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99" name="Freeform 30"/>
            <p:cNvSpPr>
              <a:spLocks/>
            </p:cNvSpPr>
            <p:nvPr/>
          </p:nvSpPr>
          <p:spPr bwMode="auto">
            <a:xfrm>
              <a:off x="6664325" y="3127375"/>
              <a:ext cx="830263"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500" name="Freeform 31"/>
            <p:cNvSpPr>
              <a:spLocks/>
            </p:cNvSpPr>
            <p:nvPr/>
          </p:nvSpPr>
          <p:spPr bwMode="auto">
            <a:xfrm>
              <a:off x="4457700" y="2794000"/>
              <a:ext cx="906463"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501" name="Freeform 32"/>
            <p:cNvSpPr>
              <a:spLocks/>
            </p:cNvSpPr>
            <p:nvPr/>
          </p:nvSpPr>
          <p:spPr bwMode="auto">
            <a:xfrm>
              <a:off x="4522788" y="3590925"/>
              <a:ext cx="944562"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19502" name="Freeform 33" descr="20%"/>
            <p:cNvSpPr>
              <a:spLocks/>
            </p:cNvSpPr>
            <p:nvPr/>
          </p:nvSpPr>
          <p:spPr bwMode="auto">
            <a:xfrm>
              <a:off x="5322888" y="3127375"/>
              <a:ext cx="730250"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19503" name="Freeform 34" descr="20%"/>
            <p:cNvSpPr>
              <a:spLocks/>
            </p:cNvSpPr>
            <p:nvPr/>
          </p:nvSpPr>
          <p:spPr bwMode="auto">
            <a:xfrm>
              <a:off x="6011863" y="3265488"/>
              <a:ext cx="809625"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19504" name="Freeform 35" descr="20%"/>
            <p:cNvSpPr>
              <a:spLocks/>
            </p:cNvSpPr>
            <p:nvPr/>
          </p:nvSpPr>
          <p:spPr bwMode="auto">
            <a:xfrm>
              <a:off x="5940425" y="3560763"/>
              <a:ext cx="901700"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19505" name="Freeform 36" descr="20%"/>
            <p:cNvSpPr>
              <a:spLocks/>
            </p:cNvSpPr>
            <p:nvPr/>
          </p:nvSpPr>
          <p:spPr bwMode="auto">
            <a:xfrm>
              <a:off x="6175375" y="3824288"/>
              <a:ext cx="423863"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19506" name="Freeform 37"/>
            <p:cNvSpPr>
              <a:spLocks/>
            </p:cNvSpPr>
            <p:nvPr/>
          </p:nvSpPr>
          <p:spPr bwMode="auto">
            <a:xfrm>
              <a:off x="6575425" y="3459163"/>
              <a:ext cx="96837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507" name="Freeform 38" descr="20%"/>
            <p:cNvSpPr>
              <a:spLocks/>
            </p:cNvSpPr>
            <p:nvPr/>
          </p:nvSpPr>
          <p:spPr bwMode="auto">
            <a:xfrm>
              <a:off x="5449888" y="3660775"/>
              <a:ext cx="547687"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grpSp>
          <p:nvGrpSpPr>
            <p:cNvPr id="19508" name="Group 39"/>
            <p:cNvGrpSpPr>
              <a:grpSpLocks/>
            </p:cNvGrpSpPr>
            <p:nvPr/>
          </p:nvGrpSpPr>
          <p:grpSpPr bwMode="auto">
            <a:xfrm>
              <a:off x="1155700" y="3886200"/>
              <a:ext cx="2009775" cy="1390650"/>
              <a:chOff x="768" y="2832"/>
              <a:chExt cx="1203" cy="876"/>
            </a:xfrm>
          </p:grpSpPr>
          <p:sp>
            <p:nvSpPr>
              <p:cNvPr id="19531" name="Freeform 40"/>
              <p:cNvSpPr>
                <a:spLocks/>
              </p:cNvSpPr>
              <p:nvPr/>
            </p:nvSpPr>
            <p:spPr bwMode="auto">
              <a:xfrm>
                <a:off x="1056" y="2832"/>
                <a:ext cx="915" cy="780"/>
              </a:xfrm>
              <a:custGeom>
                <a:avLst/>
                <a:gdLst>
                  <a:gd name="T0" fmla="*/ 7841 w 188"/>
                  <a:gd name="T1" fmla="*/ 17491 h 160"/>
                  <a:gd name="T2" fmla="*/ 14640 w 188"/>
                  <a:gd name="T3" fmla="*/ 22601 h 160"/>
                  <a:gd name="T4" fmla="*/ 10138 w 188"/>
                  <a:gd name="T5" fmla="*/ 28255 h 160"/>
                  <a:gd name="T6" fmla="*/ 8999 w 188"/>
                  <a:gd name="T7" fmla="*/ 24336 h 160"/>
                  <a:gd name="T8" fmla="*/ 2769 w 188"/>
                  <a:gd name="T9" fmla="*/ 31063 h 160"/>
                  <a:gd name="T10" fmla="*/ 6230 w 188"/>
                  <a:gd name="T11" fmla="*/ 36148 h 160"/>
                  <a:gd name="T12" fmla="*/ 15112 w 188"/>
                  <a:gd name="T13" fmla="*/ 34413 h 160"/>
                  <a:gd name="T14" fmla="*/ 12343 w 188"/>
                  <a:gd name="T15" fmla="*/ 41828 h 160"/>
                  <a:gd name="T16" fmla="*/ 10138 w 188"/>
                  <a:gd name="T17" fmla="*/ 44606 h 160"/>
                  <a:gd name="T18" fmla="*/ 5636 w 188"/>
                  <a:gd name="T19" fmla="*/ 46342 h 160"/>
                  <a:gd name="T20" fmla="*/ 3339 w 188"/>
                  <a:gd name="T21" fmla="*/ 55375 h 160"/>
                  <a:gd name="T22" fmla="*/ 6230 w 188"/>
                  <a:gd name="T23" fmla="*/ 60484 h 160"/>
                  <a:gd name="T24" fmla="*/ 12343 w 188"/>
                  <a:gd name="T25" fmla="*/ 63263 h 160"/>
                  <a:gd name="T26" fmla="*/ 12343 w 188"/>
                  <a:gd name="T27" fmla="*/ 67782 h 160"/>
                  <a:gd name="T28" fmla="*/ 19590 w 188"/>
                  <a:gd name="T29" fmla="*/ 69513 h 160"/>
                  <a:gd name="T30" fmla="*/ 23522 w 188"/>
                  <a:gd name="T31" fmla="*/ 70561 h 160"/>
                  <a:gd name="T32" fmla="*/ 16251 w 188"/>
                  <a:gd name="T33" fmla="*/ 79589 h 160"/>
                  <a:gd name="T34" fmla="*/ 10610 w 188"/>
                  <a:gd name="T35" fmla="*/ 83060 h 160"/>
                  <a:gd name="T36" fmla="*/ 1728 w 188"/>
                  <a:gd name="T37" fmla="*/ 87575 h 160"/>
                  <a:gd name="T38" fmla="*/ 1728 w 188"/>
                  <a:gd name="T39" fmla="*/ 90358 h 160"/>
                  <a:gd name="T40" fmla="*/ 16251 w 188"/>
                  <a:gd name="T41" fmla="*/ 84108 h 160"/>
                  <a:gd name="T42" fmla="*/ 34824 w 188"/>
                  <a:gd name="T43" fmla="*/ 67782 h 160"/>
                  <a:gd name="T44" fmla="*/ 33091 w 188"/>
                  <a:gd name="T45" fmla="*/ 66046 h 160"/>
                  <a:gd name="T46" fmla="*/ 43229 w 188"/>
                  <a:gd name="T47" fmla="*/ 53640 h 160"/>
                  <a:gd name="T48" fmla="*/ 40343 w 188"/>
                  <a:gd name="T49" fmla="*/ 56989 h 160"/>
                  <a:gd name="T50" fmla="*/ 40932 w 188"/>
                  <a:gd name="T51" fmla="*/ 61527 h 160"/>
                  <a:gd name="T52" fmla="*/ 40343 w 188"/>
                  <a:gd name="T53" fmla="*/ 64428 h 160"/>
                  <a:gd name="T54" fmla="*/ 48300 w 188"/>
                  <a:gd name="T55" fmla="*/ 59889 h 160"/>
                  <a:gd name="T56" fmla="*/ 48300 w 188"/>
                  <a:gd name="T57" fmla="*/ 55375 h 160"/>
                  <a:gd name="T58" fmla="*/ 60074 w 188"/>
                  <a:gd name="T59" fmla="*/ 58154 h 160"/>
                  <a:gd name="T60" fmla="*/ 67914 w 188"/>
                  <a:gd name="T61" fmla="*/ 56989 h 160"/>
                  <a:gd name="T62" fmla="*/ 81391 w 188"/>
                  <a:gd name="T63" fmla="*/ 61527 h 160"/>
                  <a:gd name="T64" fmla="*/ 85893 w 188"/>
                  <a:gd name="T65" fmla="*/ 67212 h 160"/>
                  <a:gd name="T66" fmla="*/ 93165 w 188"/>
                  <a:gd name="T67" fmla="*/ 72296 h 160"/>
                  <a:gd name="T68" fmla="*/ 105483 w 188"/>
                  <a:gd name="T69" fmla="*/ 73461 h 160"/>
                  <a:gd name="T70" fmla="*/ 103755 w 188"/>
                  <a:gd name="T71" fmla="*/ 66046 h 160"/>
                  <a:gd name="T72" fmla="*/ 98801 w 188"/>
                  <a:gd name="T73" fmla="*/ 64998 h 160"/>
                  <a:gd name="T74" fmla="*/ 91437 w 188"/>
                  <a:gd name="T75" fmla="*/ 59889 h 160"/>
                  <a:gd name="T76" fmla="*/ 82433 w 188"/>
                  <a:gd name="T77" fmla="*/ 53640 h 160"/>
                  <a:gd name="T78" fmla="*/ 79094 w 188"/>
                  <a:gd name="T79" fmla="*/ 58154 h 160"/>
                  <a:gd name="T80" fmla="*/ 72392 w 188"/>
                  <a:gd name="T81" fmla="*/ 52474 h 160"/>
                  <a:gd name="T82" fmla="*/ 65593 w 188"/>
                  <a:gd name="T83" fmla="*/ 45177 h 160"/>
                  <a:gd name="T84" fmla="*/ 57183 w 188"/>
                  <a:gd name="T85" fmla="*/ 11812 h 160"/>
                  <a:gd name="T86" fmla="*/ 50500 w 188"/>
                  <a:gd name="T87" fmla="*/ 2779 h 160"/>
                  <a:gd name="T88" fmla="*/ 38732 w 188"/>
                  <a:gd name="T89" fmla="*/ 2779 h 160"/>
                  <a:gd name="T90" fmla="*/ 33091 w 188"/>
                  <a:gd name="T91" fmla="*/ 2779 h 160"/>
                  <a:gd name="T92" fmla="*/ 25250 w 188"/>
                  <a:gd name="T93" fmla="*/ 0 h 160"/>
                  <a:gd name="T94" fmla="*/ 19590 w 188"/>
                  <a:gd name="T95" fmla="*/ 2330 h 160"/>
                  <a:gd name="T96" fmla="*/ 13477 w 188"/>
                  <a:gd name="T97" fmla="*/ 7298 h 160"/>
                  <a:gd name="T98" fmla="*/ 10610 w 188"/>
                  <a:gd name="T99" fmla="*/ 11812 h 160"/>
                  <a:gd name="T100" fmla="*/ 5636 w 188"/>
                  <a:gd name="T101" fmla="*/ 14713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32" name="Freeform 41"/>
              <p:cNvSpPr>
                <a:spLocks/>
              </p:cNvSpPr>
              <p:nvPr/>
            </p:nvSpPr>
            <p:spPr bwMode="auto">
              <a:xfrm>
                <a:off x="1021" y="3608"/>
                <a:ext cx="20" cy="14"/>
              </a:xfrm>
              <a:custGeom>
                <a:avLst/>
                <a:gdLst>
                  <a:gd name="T0" fmla="*/ 1250 w 4"/>
                  <a:gd name="T1" fmla="*/ 915 h 3"/>
                  <a:gd name="T2" fmla="*/ 1250 w 4"/>
                  <a:gd name="T3" fmla="*/ 499 h 3"/>
                  <a:gd name="T4" fmla="*/ 1250 w 4"/>
                  <a:gd name="T5" fmla="*/ 499 h 3"/>
                  <a:gd name="T6" fmla="*/ 1250 w 4"/>
                  <a:gd name="T7" fmla="*/ 499 h 3"/>
                  <a:gd name="T8" fmla="*/ 1250 w 4"/>
                  <a:gd name="T9" fmla="*/ 499 h 3"/>
                  <a:gd name="T10" fmla="*/ 1250 w 4"/>
                  <a:gd name="T11" fmla="*/ 499 h 3"/>
                  <a:gd name="T12" fmla="*/ 1250 w 4"/>
                  <a:gd name="T13" fmla="*/ 499 h 3"/>
                  <a:gd name="T14" fmla="*/ 625 w 4"/>
                  <a:gd name="T15" fmla="*/ 0 h 3"/>
                  <a:gd name="T16" fmla="*/ 625 w 4"/>
                  <a:gd name="T17" fmla="*/ 0 h 3"/>
                  <a:gd name="T18" fmla="*/ 0 w 4"/>
                  <a:gd name="T19" fmla="*/ 499 h 3"/>
                  <a:gd name="T20" fmla="*/ 0 w 4"/>
                  <a:gd name="T21" fmla="*/ 499 h 3"/>
                  <a:gd name="T22" fmla="*/ 0 w 4"/>
                  <a:gd name="T23" fmla="*/ 499 h 3"/>
                  <a:gd name="T24" fmla="*/ 0 w 4"/>
                  <a:gd name="T25" fmla="*/ 499 h 3"/>
                  <a:gd name="T26" fmla="*/ 0 w 4"/>
                  <a:gd name="T27" fmla="*/ 499 h 3"/>
                  <a:gd name="T28" fmla="*/ 0 w 4"/>
                  <a:gd name="T29" fmla="*/ 499 h 3"/>
                  <a:gd name="T30" fmla="*/ 0 w 4"/>
                  <a:gd name="T31" fmla="*/ 915 h 3"/>
                  <a:gd name="T32" fmla="*/ 0 w 4"/>
                  <a:gd name="T33" fmla="*/ 915 h 3"/>
                  <a:gd name="T34" fmla="*/ 625 w 4"/>
                  <a:gd name="T35" fmla="*/ 915 h 3"/>
                  <a:gd name="T36" fmla="*/ 625 w 4"/>
                  <a:gd name="T37" fmla="*/ 915 h 3"/>
                  <a:gd name="T38" fmla="*/ 625 w 4"/>
                  <a:gd name="T39" fmla="*/ 1414 h 3"/>
                  <a:gd name="T40" fmla="*/ 1250 w 4"/>
                  <a:gd name="T41" fmla="*/ 1414 h 3"/>
                  <a:gd name="T42" fmla="*/ 1250 w 4"/>
                  <a:gd name="T43" fmla="*/ 1414 h 3"/>
                  <a:gd name="T44" fmla="*/ 1875 w 4"/>
                  <a:gd name="T45" fmla="*/ 1414 h 3"/>
                  <a:gd name="T46" fmla="*/ 1875 w 4"/>
                  <a:gd name="T47" fmla="*/ 1414 h 3"/>
                  <a:gd name="T48" fmla="*/ 2500 w 4"/>
                  <a:gd name="T49" fmla="*/ 915 h 3"/>
                  <a:gd name="T50" fmla="*/ 2500 w 4"/>
                  <a:gd name="T51" fmla="*/ 915 h 3"/>
                  <a:gd name="T52" fmla="*/ 2500 w 4"/>
                  <a:gd name="T53" fmla="*/ 915 h 3"/>
                  <a:gd name="T54" fmla="*/ 2500 w 4"/>
                  <a:gd name="T55" fmla="*/ 499 h 3"/>
                  <a:gd name="T56" fmla="*/ 2500 w 4"/>
                  <a:gd name="T57" fmla="*/ 499 h 3"/>
                  <a:gd name="T58" fmla="*/ 2500 w 4"/>
                  <a:gd name="T59" fmla="*/ 499 h 3"/>
                  <a:gd name="T60" fmla="*/ 2500 w 4"/>
                  <a:gd name="T61" fmla="*/ 499 h 3"/>
                  <a:gd name="T62" fmla="*/ 2500 w 4"/>
                  <a:gd name="T63" fmla="*/ 499 h 3"/>
                  <a:gd name="T64" fmla="*/ 2500 w 4"/>
                  <a:gd name="T65" fmla="*/ 0 h 3"/>
                  <a:gd name="T66" fmla="*/ 2500 w 4"/>
                  <a:gd name="T67" fmla="*/ 0 h 3"/>
                  <a:gd name="T68" fmla="*/ 2500 w 4"/>
                  <a:gd name="T69" fmla="*/ 0 h 3"/>
                  <a:gd name="T70" fmla="*/ 2500 w 4"/>
                  <a:gd name="T71" fmla="*/ 0 h 3"/>
                  <a:gd name="T72" fmla="*/ 2500 w 4"/>
                  <a:gd name="T73" fmla="*/ 499 h 3"/>
                  <a:gd name="T74" fmla="*/ 1875 w 4"/>
                  <a:gd name="T75" fmla="*/ 499 h 3"/>
                  <a:gd name="T76" fmla="*/ 1875 w 4"/>
                  <a:gd name="T77" fmla="*/ 499 h 3"/>
                  <a:gd name="T78" fmla="*/ 1250 w 4"/>
                  <a:gd name="T79" fmla="*/ 915 h 3"/>
                  <a:gd name="T80" fmla="*/ 1250 w 4"/>
                  <a:gd name="T81" fmla="*/ 915 h 3"/>
                  <a:gd name="T82" fmla="*/ 1250 w 4"/>
                  <a:gd name="T83" fmla="*/ 915 h 3"/>
                  <a:gd name="T84" fmla="*/ 1250 w 4"/>
                  <a:gd name="T85" fmla="*/ 915 h 3"/>
                  <a:gd name="T86" fmla="*/ 1250 w 4"/>
                  <a:gd name="T87" fmla="*/ 1414 h 3"/>
                  <a:gd name="T88" fmla="*/ 1875 w 4"/>
                  <a:gd name="T89" fmla="*/ 14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19533" name="Freeform 42"/>
              <p:cNvSpPr>
                <a:spLocks/>
              </p:cNvSpPr>
              <p:nvPr/>
            </p:nvSpPr>
            <p:spPr bwMode="auto">
              <a:xfrm>
                <a:off x="978" y="3610"/>
                <a:ext cx="43" cy="30"/>
              </a:xfrm>
              <a:custGeom>
                <a:avLst/>
                <a:gdLst>
                  <a:gd name="T0" fmla="*/ 3607 w 9"/>
                  <a:gd name="T1" fmla="*/ 0 h 6"/>
                  <a:gd name="T2" fmla="*/ 2078 w 9"/>
                  <a:gd name="T3" fmla="*/ 0 h 6"/>
                  <a:gd name="T4" fmla="*/ 1529 w 9"/>
                  <a:gd name="T5" fmla="*/ 625 h 6"/>
                  <a:gd name="T6" fmla="*/ 1529 w 9"/>
                  <a:gd name="T7" fmla="*/ 625 h 6"/>
                  <a:gd name="T8" fmla="*/ 1529 w 9"/>
                  <a:gd name="T9" fmla="*/ 1250 h 6"/>
                  <a:gd name="T10" fmla="*/ 1529 w 9"/>
                  <a:gd name="T11" fmla="*/ 1875 h 6"/>
                  <a:gd name="T12" fmla="*/ 1094 w 9"/>
                  <a:gd name="T13" fmla="*/ 1875 h 6"/>
                  <a:gd name="T14" fmla="*/ 1094 w 9"/>
                  <a:gd name="T15" fmla="*/ 1875 h 6"/>
                  <a:gd name="T16" fmla="*/ 549 w 9"/>
                  <a:gd name="T17" fmla="*/ 1875 h 6"/>
                  <a:gd name="T18" fmla="*/ 549 w 9"/>
                  <a:gd name="T19" fmla="*/ 2500 h 6"/>
                  <a:gd name="T20" fmla="*/ 549 w 9"/>
                  <a:gd name="T21" fmla="*/ 3125 h 6"/>
                  <a:gd name="T22" fmla="*/ 0 w 9"/>
                  <a:gd name="T23" fmla="*/ 3125 h 6"/>
                  <a:gd name="T24" fmla="*/ 0 w 9"/>
                  <a:gd name="T25" fmla="*/ 3750 h 6"/>
                  <a:gd name="T26" fmla="*/ 0 w 9"/>
                  <a:gd name="T27" fmla="*/ 3750 h 6"/>
                  <a:gd name="T28" fmla="*/ 0 w 9"/>
                  <a:gd name="T29" fmla="*/ 3750 h 6"/>
                  <a:gd name="T30" fmla="*/ 0 w 9"/>
                  <a:gd name="T31" fmla="*/ 3750 h 6"/>
                  <a:gd name="T32" fmla="*/ 0 w 9"/>
                  <a:gd name="T33" fmla="*/ 3750 h 6"/>
                  <a:gd name="T34" fmla="*/ 0 w 9"/>
                  <a:gd name="T35" fmla="*/ 3750 h 6"/>
                  <a:gd name="T36" fmla="*/ 0 w 9"/>
                  <a:gd name="T37" fmla="*/ 3750 h 6"/>
                  <a:gd name="T38" fmla="*/ 549 w 9"/>
                  <a:gd name="T39" fmla="*/ 3750 h 6"/>
                  <a:gd name="T40" fmla="*/ 1094 w 9"/>
                  <a:gd name="T41" fmla="*/ 3750 h 6"/>
                  <a:gd name="T42" fmla="*/ 1529 w 9"/>
                  <a:gd name="T43" fmla="*/ 3125 h 6"/>
                  <a:gd name="T44" fmla="*/ 3172 w 9"/>
                  <a:gd name="T45" fmla="*/ 1875 h 6"/>
                  <a:gd name="T46" fmla="*/ 3607 w 9"/>
                  <a:gd name="T47" fmla="*/ 1250 h 6"/>
                  <a:gd name="T48" fmla="*/ 4157 w 9"/>
                  <a:gd name="T49" fmla="*/ 1250 h 6"/>
                  <a:gd name="T50" fmla="*/ 4677 w 9"/>
                  <a:gd name="T51" fmla="*/ 625 h 6"/>
                  <a:gd name="T52" fmla="*/ 4677 w 9"/>
                  <a:gd name="T53" fmla="*/ 625 h 6"/>
                  <a:gd name="T54" fmla="*/ 4677 w 9"/>
                  <a:gd name="T55" fmla="*/ 625 h 6"/>
                  <a:gd name="T56" fmla="*/ 4157 w 9"/>
                  <a:gd name="T57" fmla="*/ 0 h 6"/>
                  <a:gd name="T58" fmla="*/ 4157 w 9"/>
                  <a:gd name="T59" fmla="*/ 0 h 6"/>
                  <a:gd name="T60" fmla="*/ 4157 w 9"/>
                  <a:gd name="T61" fmla="*/ 0 h 6"/>
                  <a:gd name="T62" fmla="*/ 4157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34" name="Freeform 43"/>
              <p:cNvSpPr>
                <a:spLocks/>
              </p:cNvSpPr>
              <p:nvPr/>
            </p:nvSpPr>
            <p:spPr bwMode="auto">
              <a:xfrm>
                <a:off x="934" y="3632"/>
                <a:ext cx="44" cy="34"/>
              </a:xfrm>
              <a:custGeom>
                <a:avLst/>
                <a:gdLst>
                  <a:gd name="T0" fmla="*/ 4566 w 9"/>
                  <a:gd name="T1" fmla="*/ 1724 h 7"/>
                  <a:gd name="T2" fmla="*/ 4566 w 9"/>
                  <a:gd name="T3" fmla="*/ 568 h 7"/>
                  <a:gd name="T4" fmla="*/ 2796 w 9"/>
                  <a:gd name="T5" fmla="*/ 1724 h 7"/>
                  <a:gd name="T6" fmla="*/ 2342 w 9"/>
                  <a:gd name="T7" fmla="*/ 2171 h 7"/>
                  <a:gd name="T8" fmla="*/ 2342 w 9"/>
                  <a:gd name="T9" fmla="*/ 2171 h 7"/>
                  <a:gd name="T10" fmla="*/ 1173 w 9"/>
                  <a:gd name="T11" fmla="*/ 2759 h 7"/>
                  <a:gd name="T12" fmla="*/ 572 w 9"/>
                  <a:gd name="T13" fmla="*/ 3327 h 7"/>
                  <a:gd name="T14" fmla="*/ 0 w 9"/>
                  <a:gd name="T15" fmla="*/ 3327 h 7"/>
                  <a:gd name="T16" fmla="*/ 1173 w 9"/>
                  <a:gd name="T17" fmla="*/ 3327 h 7"/>
                  <a:gd name="T18" fmla="*/ 1745 w 9"/>
                  <a:gd name="T19" fmla="*/ 2759 h 7"/>
                  <a:gd name="T20" fmla="*/ 3393 w 9"/>
                  <a:gd name="T21" fmla="*/ 2171 h 7"/>
                  <a:gd name="T22" fmla="*/ 4566 w 9"/>
                  <a:gd name="T23" fmla="*/ 1724 h 7"/>
                  <a:gd name="T24" fmla="*/ 4566 w 9"/>
                  <a:gd name="T25" fmla="*/ 1724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19535" name="Freeform 44"/>
              <p:cNvSpPr>
                <a:spLocks/>
              </p:cNvSpPr>
              <p:nvPr/>
            </p:nvSpPr>
            <p:spPr bwMode="auto">
              <a:xfrm>
                <a:off x="934" y="3637"/>
                <a:ext cx="39" cy="29"/>
              </a:xfrm>
              <a:custGeom>
                <a:avLst/>
                <a:gdLst>
                  <a:gd name="T0" fmla="*/ 4514 w 8"/>
                  <a:gd name="T1" fmla="*/ 1121 h 6"/>
                  <a:gd name="T2" fmla="*/ 4514 w 8"/>
                  <a:gd name="T3" fmla="*/ 561 h 6"/>
                  <a:gd name="T4" fmla="*/ 4514 w 8"/>
                  <a:gd name="T5" fmla="*/ 561 h 6"/>
                  <a:gd name="T6" fmla="*/ 4514 w 8"/>
                  <a:gd name="T7" fmla="*/ 0 h 6"/>
                  <a:gd name="T8" fmla="*/ 4514 w 8"/>
                  <a:gd name="T9" fmla="*/ 0 h 6"/>
                  <a:gd name="T10" fmla="*/ 4514 w 8"/>
                  <a:gd name="T11" fmla="*/ 0 h 6"/>
                  <a:gd name="T12" fmla="*/ 4514 w 8"/>
                  <a:gd name="T13" fmla="*/ 0 h 6"/>
                  <a:gd name="T14" fmla="*/ 4514 w 8"/>
                  <a:gd name="T15" fmla="*/ 0 h 6"/>
                  <a:gd name="T16" fmla="*/ 4514 w 8"/>
                  <a:gd name="T17" fmla="*/ 0 h 6"/>
                  <a:gd name="T18" fmla="*/ 4514 w 8"/>
                  <a:gd name="T19" fmla="*/ 0 h 6"/>
                  <a:gd name="T20" fmla="*/ 3944 w 8"/>
                  <a:gd name="T21" fmla="*/ 0 h 6"/>
                  <a:gd name="T22" fmla="*/ 3944 w 8"/>
                  <a:gd name="T23" fmla="*/ 0 h 6"/>
                  <a:gd name="T24" fmla="*/ 3349 w 8"/>
                  <a:gd name="T25" fmla="*/ 0 h 6"/>
                  <a:gd name="T26" fmla="*/ 2779 w 8"/>
                  <a:gd name="T27" fmla="*/ 561 h 6"/>
                  <a:gd name="T28" fmla="*/ 2779 w 8"/>
                  <a:gd name="T29" fmla="*/ 1121 h 6"/>
                  <a:gd name="T30" fmla="*/ 2779 w 8"/>
                  <a:gd name="T31" fmla="*/ 1121 h 6"/>
                  <a:gd name="T32" fmla="*/ 2306 w 8"/>
                  <a:gd name="T33" fmla="*/ 1121 h 6"/>
                  <a:gd name="T34" fmla="*/ 2306 w 8"/>
                  <a:gd name="T35" fmla="*/ 1121 h 6"/>
                  <a:gd name="T36" fmla="*/ 2306 w 8"/>
                  <a:gd name="T37" fmla="*/ 1121 h 6"/>
                  <a:gd name="T38" fmla="*/ 2306 w 8"/>
                  <a:gd name="T39" fmla="*/ 1682 h 6"/>
                  <a:gd name="T40" fmla="*/ 2306 w 8"/>
                  <a:gd name="T41" fmla="*/ 1682 h 6"/>
                  <a:gd name="T42" fmla="*/ 2306 w 8"/>
                  <a:gd name="T43" fmla="*/ 1682 h 6"/>
                  <a:gd name="T44" fmla="*/ 2306 w 8"/>
                  <a:gd name="T45" fmla="*/ 1682 h 6"/>
                  <a:gd name="T46" fmla="*/ 1165 w 8"/>
                  <a:gd name="T47" fmla="*/ 2151 h 6"/>
                  <a:gd name="T48" fmla="*/ 1165 w 8"/>
                  <a:gd name="T49" fmla="*/ 2151 h 6"/>
                  <a:gd name="T50" fmla="*/ 1165 w 8"/>
                  <a:gd name="T51" fmla="*/ 2151 h 6"/>
                  <a:gd name="T52" fmla="*/ 1165 w 8"/>
                  <a:gd name="T53" fmla="*/ 2151 h 6"/>
                  <a:gd name="T54" fmla="*/ 570 w 8"/>
                  <a:gd name="T55" fmla="*/ 2151 h 6"/>
                  <a:gd name="T56" fmla="*/ 570 w 8"/>
                  <a:gd name="T57" fmla="*/ 2712 h 6"/>
                  <a:gd name="T58" fmla="*/ 570 w 8"/>
                  <a:gd name="T59" fmla="*/ 2712 h 6"/>
                  <a:gd name="T60" fmla="*/ 0 w 8"/>
                  <a:gd name="T61" fmla="*/ 2712 h 6"/>
                  <a:gd name="T62" fmla="*/ 0 w 8"/>
                  <a:gd name="T63" fmla="*/ 2712 h 6"/>
                  <a:gd name="T64" fmla="*/ 0 w 8"/>
                  <a:gd name="T65" fmla="*/ 2712 h 6"/>
                  <a:gd name="T66" fmla="*/ 570 w 8"/>
                  <a:gd name="T67" fmla="*/ 3272 h 6"/>
                  <a:gd name="T68" fmla="*/ 570 w 8"/>
                  <a:gd name="T69" fmla="*/ 3272 h 6"/>
                  <a:gd name="T70" fmla="*/ 570 w 8"/>
                  <a:gd name="T71" fmla="*/ 3272 h 6"/>
                  <a:gd name="T72" fmla="*/ 570 w 8"/>
                  <a:gd name="T73" fmla="*/ 3272 h 6"/>
                  <a:gd name="T74" fmla="*/ 1165 w 8"/>
                  <a:gd name="T75" fmla="*/ 2712 h 6"/>
                  <a:gd name="T76" fmla="*/ 1165 w 8"/>
                  <a:gd name="T77" fmla="*/ 2712 h 6"/>
                  <a:gd name="T78" fmla="*/ 1735 w 8"/>
                  <a:gd name="T79" fmla="*/ 2712 h 6"/>
                  <a:gd name="T80" fmla="*/ 1735 w 8"/>
                  <a:gd name="T81" fmla="*/ 2151 h 6"/>
                  <a:gd name="T82" fmla="*/ 1735 w 8"/>
                  <a:gd name="T83" fmla="*/ 2151 h 6"/>
                  <a:gd name="T84" fmla="*/ 2779 w 8"/>
                  <a:gd name="T85" fmla="*/ 2151 h 6"/>
                  <a:gd name="T86" fmla="*/ 2779 w 8"/>
                  <a:gd name="T87" fmla="*/ 1682 h 6"/>
                  <a:gd name="T88" fmla="*/ 3349 w 8"/>
                  <a:gd name="T89" fmla="*/ 1682 h 6"/>
                  <a:gd name="T90" fmla="*/ 3944 w 8"/>
                  <a:gd name="T91" fmla="*/ 1682 h 6"/>
                  <a:gd name="T92" fmla="*/ 3944 w 8"/>
                  <a:gd name="T93" fmla="*/ 1121 h 6"/>
                  <a:gd name="T94" fmla="*/ 3944 w 8"/>
                  <a:gd name="T95" fmla="*/ 1121 h 6"/>
                  <a:gd name="T96" fmla="*/ 4514 w 8"/>
                  <a:gd name="T97" fmla="*/ 1121 h 6"/>
                  <a:gd name="T98" fmla="*/ 4514 w 8"/>
                  <a:gd name="T99" fmla="*/ 1121 h 6"/>
                  <a:gd name="T100" fmla="*/ 4514 w 8"/>
                  <a:gd name="T101" fmla="*/ 1121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36" name="Freeform 45"/>
              <p:cNvSpPr>
                <a:spLocks/>
              </p:cNvSpPr>
              <p:nvPr/>
            </p:nvSpPr>
            <p:spPr bwMode="auto">
              <a:xfrm>
                <a:off x="909" y="3676"/>
                <a:ext cx="5" cy="5"/>
              </a:xfrm>
              <a:custGeom>
                <a:avLst/>
                <a:gdLst>
                  <a:gd name="T0" fmla="*/ 625 w 1"/>
                  <a:gd name="T1" fmla="*/ 0 h 1"/>
                  <a:gd name="T2" fmla="*/ 0 w 1"/>
                  <a:gd name="T3" fmla="*/ 0 h 1"/>
                  <a:gd name="T4" fmla="*/ 0 w 1"/>
                  <a:gd name="T5" fmla="*/ 625 h 1"/>
                  <a:gd name="T6" fmla="*/ 6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19537" name="Freeform 46"/>
              <p:cNvSpPr>
                <a:spLocks/>
              </p:cNvSpPr>
              <p:nvPr/>
            </p:nvSpPr>
            <p:spPr bwMode="auto">
              <a:xfrm>
                <a:off x="909" y="3676"/>
                <a:ext cx="5" cy="5"/>
              </a:xfrm>
              <a:custGeom>
                <a:avLst/>
                <a:gdLst>
                  <a:gd name="T0" fmla="*/ 625 w 1"/>
                  <a:gd name="T1" fmla="*/ 0 h 1"/>
                  <a:gd name="T2" fmla="*/ 625 w 1"/>
                  <a:gd name="T3" fmla="*/ 0 h 1"/>
                  <a:gd name="T4" fmla="*/ 625 w 1"/>
                  <a:gd name="T5" fmla="*/ 0 h 1"/>
                  <a:gd name="T6" fmla="*/ 625 w 1"/>
                  <a:gd name="T7" fmla="*/ 0 h 1"/>
                  <a:gd name="T8" fmla="*/ 0 w 1"/>
                  <a:gd name="T9" fmla="*/ 0 h 1"/>
                  <a:gd name="T10" fmla="*/ 0 w 1"/>
                  <a:gd name="T11" fmla="*/ 0 h 1"/>
                  <a:gd name="T12" fmla="*/ 0 w 1"/>
                  <a:gd name="T13" fmla="*/ 0 h 1"/>
                  <a:gd name="T14" fmla="*/ 0 w 1"/>
                  <a:gd name="T15" fmla="*/ 0 h 1"/>
                  <a:gd name="T16" fmla="*/ 0 w 1"/>
                  <a:gd name="T17" fmla="*/ 625 h 1"/>
                  <a:gd name="T18" fmla="*/ 0 w 1"/>
                  <a:gd name="T19" fmla="*/ 625 h 1"/>
                  <a:gd name="T20" fmla="*/ 0 w 1"/>
                  <a:gd name="T21" fmla="*/ 625 h 1"/>
                  <a:gd name="T22" fmla="*/ 0 w 1"/>
                  <a:gd name="T23" fmla="*/ 625 h 1"/>
                  <a:gd name="T24" fmla="*/ 0 w 1"/>
                  <a:gd name="T25" fmla="*/ 625 h 1"/>
                  <a:gd name="T26" fmla="*/ 625 w 1"/>
                  <a:gd name="T27" fmla="*/ 625 h 1"/>
                  <a:gd name="T28" fmla="*/ 625 w 1"/>
                  <a:gd name="T29" fmla="*/ 0 h 1"/>
                  <a:gd name="T30" fmla="*/ 625 w 1"/>
                  <a:gd name="T31" fmla="*/ 0 h 1"/>
                  <a:gd name="T32" fmla="*/ 625 w 1"/>
                  <a:gd name="T33" fmla="*/ 0 h 1"/>
                  <a:gd name="T34" fmla="*/ 625 w 1"/>
                  <a:gd name="T35" fmla="*/ 0 h 1"/>
                  <a:gd name="T36" fmla="*/ 6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38" name="Freeform 47"/>
              <p:cNvSpPr>
                <a:spLocks/>
              </p:cNvSpPr>
              <p:nvPr/>
            </p:nvSpPr>
            <p:spPr bwMode="auto">
              <a:xfrm>
                <a:off x="870" y="3682"/>
                <a:ext cx="14" cy="14"/>
              </a:xfrm>
              <a:custGeom>
                <a:avLst/>
                <a:gdLst>
                  <a:gd name="T0" fmla="*/ 915 w 3"/>
                  <a:gd name="T1" fmla="*/ 499 h 3"/>
                  <a:gd name="T2" fmla="*/ 1414 w 3"/>
                  <a:gd name="T3" fmla="*/ 499 h 3"/>
                  <a:gd name="T4" fmla="*/ 915 w 3"/>
                  <a:gd name="T5" fmla="*/ 499 h 3"/>
                  <a:gd name="T6" fmla="*/ 1414 w 3"/>
                  <a:gd name="T7" fmla="*/ 915 h 3"/>
                  <a:gd name="T8" fmla="*/ 915 w 3"/>
                  <a:gd name="T9" fmla="*/ 915 h 3"/>
                  <a:gd name="T10" fmla="*/ 499 w 3"/>
                  <a:gd name="T11" fmla="*/ 1414 h 3"/>
                  <a:gd name="T12" fmla="*/ 0 w 3"/>
                  <a:gd name="T13" fmla="*/ 1414 h 3"/>
                  <a:gd name="T14" fmla="*/ 499 w 3"/>
                  <a:gd name="T15" fmla="*/ 499 h 3"/>
                  <a:gd name="T16" fmla="*/ 915 w 3"/>
                  <a:gd name="T17" fmla="*/ 499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19539" name="Freeform 48"/>
              <p:cNvSpPr>
                <a:spLocks/>
              </p:cNvSpPr>
              <p:nvPr/>
            </p:nvSpPr>
            <p:spPr bwMode="auto">
              <a:xfrm>
                <a:off x="875" y="3684"/>
                <a:ext cx="14" cy="9"/>
              </a:xfrm>
              <a:custGeom>
                <a:avLst/>
                <a:gdLst>
                  <a:gd name="T0" fmla="*/ 915 w 3"/>
                  <a:gd name="T1" fmla="*/ 0 h 2"/>
                  <a:gd name="T2" fmla="*/ 915 w 3"/>
                  <a:gd name="T3" fmla="*/ 0 h 2"/>
                  <a:gd name="T4" fmla="*/ 915 w 3"/>
                  <a:gd name="T5" fmla="*/ 0 h 2"/>
                  <a:gd name="T6" fmla="*/ 915 w 3"/>
                  <a:gd name="T7" fmla="*/ 0 h 2"/>
                  <a:gd name="T8" fmla="*/ 1414 w 3"/>
                  <a:gd name="T9" fmla="*/ 0 h 2"/>
                  <a:gd name="T10" fmla="*/ 1414 w 3"/>
                  <a:gd name="T11" fmla="*/ 0 h 2"/>
                  <a:gd name="T12" fmla="*/ 1414 w 3"/>
                  <a:gd name="T13" fmla="*/ 0 h 2"/>
                  <a:gd name="T14" fmla="*/ 1414 w 3"/>
                  <a:gd name="T15" fmla="*/ 0 h 2"/>
                  <a:gd name="T16" fmla="*/ 1414 w 3"/>
                  <a:gd name="T17" fmla="*/ 0 h 2"/>
                  <a:gd name="T18" fmla="*/ 1414 w 3"/>
                  <a:gd name="T19" fmla="*/ 0 h 2"/>
                  <a:gd name="T20" fmla="*/ 1414 w 3"/>
                  <a:gd name="T21" fmla="*/ 0 h 2"/>
                  <a:gd name="T22" fmla="*/ 915 w 3"/>
                  <a:gd name="T23" fmla="*/ 0 h 2"/>
                  <a:gd name="T24" fmla="*/ 915 w 3"/>
                  <a:gd name="T25" fmla="*/ 445 h 2"/>
                  <a:gd name="T26" fmla="*/ 1414 w 3"/>
                  <a:gd name="T27" fmla="*/ 445 h 2"/>
                  <a:gd name="T28" fmla="*/ 1414 w 3"/>
                  <a:gd name="T29" fmla="*/ 445 h 2"/>
                  <a:gd name="T30" fmla="*/ 1414 w 3"/>
                  <a:gd name="T31" fmla="*/ 445 h 2"/>
                  <a:gd name="T32" fmla="*/ 915 w 3"/>
                  <a:gd name="T33" fmla="*/ 445 h 2"/>
                  <a:gd name="T34" fmla="*/ 915 w 3"/>
                  <a:gd name="T35" fmla="*/ 445 h 2"/>
                  <a:gd name="T36" fmla="*/ 915 w 3"/>
                  <a:gd name="T37" fmla="*/ 445 h 2"/>
                  <a:gd name="T38" fmla="*/ 915 w 3"/>
                  <a:gd name="T39" fmla="*/ 445 h 2"/>
                  <a:gd name="T40" fmla="*/ 915 w 3"/>
                  <a:gd name="T41" fmla="*/ 445 h 2"/>
                  <a:gd name="T42" fmla="*/ 499 w 3"/>
                  <a:gd name="T43" fmla="*/ 810 h 2"/>
                  <a:gd name="T44" fmla="*/ 499 w 3"/>
                  <a:gd name="T45" fmla="*/ 810 h 2"/>
                  <a:gd name="T46" fmla="*/ 499 w 3"/>
                  <a:gd name="T47" fmla="*/ 810 h 2"/>
                  <a:gd name="T48" fmla="*/ 0 w 3"/>
                  <a:gd name="T49" fmla="*/ 810 h 2"/>
                  <a:gd name="T50" fmla="*/ 0 w 3"/>
                  <a:gd name="T51" fmla="*/ 810 h 2"/>
                  <a:gd name="T52" fmla="*/ 0 w 3"/>
                  <a:gd name="T53" fmla="*/ 445 h 2"/>
                  <a:gd name="T54" fmla="*/ 499 w 3"/>
                  <a:gd name="T55" fmla="*/ 445 h 2"/>
                  <a:gd name="T56" fmla="*/ 499 w 3"/>
                  <a:gd name="T57" fmla="*/ 445 h 2"/>
                  <a:gd name="T58" fmla="*/ 499 w 3"/>
                  <a:gd name="T59" fmla="*/ 445 h 2"/>
                  <a:gd name="T60" fmla="*/ 499 w 3"/>
                  <a:gd name="T61" fmla="*/ 0 h 2"/>
                  <a:gd name="T62" fmla="*/ 915 w 3"/>
                  <a:gd name="T63" fmla="*/ 0 h 2"/>
                  <a:gd name="T64" fmla="*/ 915 w 3"/>
                  <a:gd name="T65" fmla="*/ 0 h 2"/>
                  <a:gd name="T66" fmla="*/ 915 w 3"/>
                  <a:gd name="T67" fmla="*/ 0 h 2"/>
                  <a:gd name="T68" fmla="*/ 915 w 3"/>
                  <a:gd name="T69" fmla="*/ 0 h 2"/>
                  <a:gd name="T70" fmla="*/ 915 w 3"/>
                  <a:gd name="T71" fmla="*/ 0 h 2"/>
                  <a:gd name="T72" fmla="*/ 915 w 3"/>
                  <a:gd name="T73" fmla="*/ 0 h 2"/>
                  <a:gd name="T74" fmla="*/ 91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40" name="Freeform 49"/>
              <p:cNvSpPr>
                <a:spLocks/>
              </p:cNvSpPr>
              <p:nvPr/>
            </p:nvSpPr>
            <p:spPr bwMode="auto">
              <a:xfrm>
                <a:off x="833" y="3690"/>
                <a:ext cx="19" cy="10"/>
              </a:xfrm>
              <a:custGeom>
                <a:avLst/>
                <a:gdLst>
                  <a:gd name="T0" fmla="*/ 1491 w 4"/>
                  <a:gd name="T1" fmla="*/ 625 h 2"/>
                  <a:gd name="T2" fmla="*/ 1491 w 4"/>
                  <a:gd name="T3" fmla="*/ 0 h 2"/>
                  <a:gd name="T4" fmla="*/ 2033 w 4"/>
                  <a:gd name="T5" fmla="*/ 0 h 2"/>
                  <a:gd name="T6" fmla="*/ 2033 w 4"/>
                  <a:gd name="T7" fmla="*/ 625 h 2"/>
                  <a:gd name="T8" fmla="*/ 541 w 4"/>
                  <a:gd name="T9" fmla="*/ 1250 h 2"/>
                  <a:gd name="T10" fmla="*/ 1491 w 4"/>
                  <a:gd name="T11" fmla="*/ 6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19541" name="Freeform 50"/>
              <p:cNvSpPr>
                <a:spLocks/>
              </p:cNvSpPr>
              <p:nvPr/>
            </p:nvSpPr>
            <p:spPr bwMode="auto">
              <a:xfrm>
                <a:off x="838" y="3690"/>
                <a:ext cx="14" cy="10"/>
              </a:xfrm>
              <a:custGeom>
                <a:avLst/>
                <a:gdLst>
                  <a:gd name="T0" fmla="*/ 915 w 3"/>
                  <a:gd name="T1" fmla="*/ 625 h 2"/>
                  <a:gd name="T2" fmla="*/ 915 w 3"/>
                  <a:gd name="T3" fmla="*/ 625 h 2"/>
                  <a:gd name="T4" fmla="*/ 915 w 3"/>
                  <a:gd name="T5" fmla="*/ 0 h 2"/>
                  <a:gd name="T6" fmla="*/ 915 w 3"/>
                  <a:gd name="T7" fmla="*/ 0 h 2"/>
                  <a:gd name="T8" fmla="*/ 915 w 3"/>
                  <a:gd name="T9" fmla="*/ 0 h 2"/>
                  <a:gd name="T10" fmla="*/ 915 w 3"/>
                  <a:gd name="T11" fmla="*/ 0 h 2"/>
                  <a:gd name="T12" fmla="*/ 915 w 3"/>
                  <a:gd name="T13" fmla="*/ 0 h 2"/>
                  <a:gd name="T14" fmla="*/ 1414 w 3"/>
                  <a:gd name="T15" fmla="*/ 0 h 2"/>
                  <a:gd name="T16" fmla="*/ 1414 w 3"/>
                  <a:gd name="T17" fmla="*/ 0 h 2"/>
                  <a:gd name="T18" fmla="*/ 1414 w 3"/>
                  <a:gd name="T19" fmla="*/ 0 h 2"/>
                  <a:gd name="T20" fmla="*/ 1414 w 3"/>
                  <a:gd name="T21" fmla="*/ 625 h 2"/>
                  <a:gd name="T22" fmla="*/ 1414 w 3"/>
                  <a:gd name="T23" fmla="*/ 625 h 2"/>
                  <a:gd name="T24" fmla="*/ 1414 w 3"/>
                  <a:gd name="T25" fmla="*/ 625 h 2"/>
                  <a:gd name="T26" fmla="*/ 1414 w 3"/>
                  <a:gd name="T27" fmla="*/ 625 h 2"/>
                  <a:gd name="T28" fmla="*/ 915 w 3"/>
                  <a:gd name="T29" fmla="*/ 1250 h 2"/>
                  <a:gd name="T30" fmla="*/ 499 w 3"/>
                  <a:gd name="T31" fmla="*/ 1250 h 2"/>
                  <a:gd name="T32" fmla="*/ 0 w 3"/>
                  <a:gd name="T33" fmla="*/ 1250 h 2"/>
                  <a:gd name="T34" fmla="*/ 0 w 3"/>
                  <a:gd name="T35" fmla="*/ 1250 h 2"/>
                  <a:gd name="T36" fmla="*/ 0 w 3"/>
                  <a:gd name="T37" fmla="*/ 1250 h 2"/>
                  <a:gd name="T38" fmla="*/ 0 w 3"/>
                  <a:gd name="T39" fmla="*/ 1250 h 2"/>
                  <a:gd name="T40" fmla="*/ 0 w 3"/>
                  <a:gd name="T41" fmla="*/ 1250 h 2"/>
                  <a:gd name="T42" fmla="*/ 0 w 3"/>
                  <a:gd name="T43" fmla="*/ 1250 h 2"/>
                  <a:gd name="T44" fmla="*/ 499 w 3"/>
                  <a:gd name="T45" fmla="*/ 1250 h 2"/>
                  <a:gd name="T46" fmla="*/ 915 w 3"/>
                  <a:gd name="T47" fmla="*/ 625 h 2"/>
                  <a:gd name="T48" fmla="*/ 915 w 3"/>
                  <a:gd name="T49" fmla="*/ 625 h 2"/>
                  <a:gd name="T50" fmla="*/ 915 w 3"/>
                  <a:gd name="T51" fmla="*/ 625 h 2"/>
                  <a:gd name="T52" fmla="*/ 915 w 3"/>
                  <a:gd name="T53" fmla="*/ 625 h 2"/>
                  <a:gd name="T54" fmla="*/ 915 w 3"/>
                  <a:gd name="T55" fmla="*/ 6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42" name="Freeform 51"/>
              <p:cNvSpPr>
                <a:spLocks/>
              </p:cNvSpPr>
              <p:nvPr/>
            </p:nvSpPr>
            <p:spPr bwMode="auto">
              <a:xfrm>
                <a:off x="814" y="3691"/>
                <a:ext cx="10" cy="15"/>
              </a:xfrm>
              <a:custGeom>
                <a:avLst/>
                <a:gdLst>
                  <a:gd name="T0" fmla="*/ 625 w 2"/>
                  <a:gd name="T1" fmla="*/ 625 h 3"/>
                  <a:gd name="T2" fmla="*/ 0 w 2"/>
                  <a:gd name="T3" fmla="*/ 0 h 3"/>
                  <a:gd name="T4" fmla="*/ 0 w 2"/>
                  <a:gd name="T5" fmla="*/ 0 h 3"/>
                  <a:gd name="T6" fmla="*/ 625 w 2"/>
                  <a:gd name="T7" fmla="*/ 1250 h 3"/>
                  <a:gd name="T8" fmla="*/ 0 w 2"/>
                  <a:gd name="T9" fmla="*/ 1250 h 3"/>
                  <a:gd name="T10" fmla="*/ 0 w 2"/>
                  <a:gd name="T11" fmla="*/ 1250 h 3"/>
                  <a:gd name="T12" fmla="*/ 0 w 2"/>
                  <a:gd name="T13" fmla="*/ 1875 h 3"/>
                  <a:gd name="T14" fmla="*/ 625 w 2"/>
                  <a:gd name="T15" fmla="*/ 1875 h 3"/>
                  <a:gd name="T16" fmla="*/ 625 w 2"/>
                  <a:gd name="T17" fmla="*/ 1875 h 3"/>
                  <a:gd name="T18" fmla="*/ 1250 w 2"/>
                  <a:gd name="T19" fmla="*/ 1875 h 3"/>
                  <a:gd name="T20" fmla="*/ 1250 w 2"/>
                  <a:gd name="T21" fmla="*/ 625 h 3"/>
                  <a:gd name="T22" fmla="*/ 1250 w 2"/>
                  <a:gd name="T23" fmla="*/ 0 h 3"/>
                  <a:gd name="T24" fmla="*/ 625 w 2"/>
                  <a:gd name="T25" fmla="*/ 0 h 3"/>
                  <a:gd name="T26" fmla="*/ 625 w 2"/>
                  <a:gd name="T27" fmla="*/ 6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19543" name="Freeform 52"/>
              <p:cNvSpPr>
                <a:spLocks/>
              </p:cNvSpPr>
              <p:nvPr/>
            </p:nvSpPr>
            <p:spPr bwMode="auto">
              <a:xfrm>
                <a:off x="814" y="3691"/>
                <a:ext cx="10" cy="15"/>
              </a:xfrm>
              <a:custGeom>
                <a:avLst/>
                <a:gdLst>
                  <a:gd name="T0" fmla="*/ 625 w 2"/>
                  <a:gd name="T1" fmla="*/ 625 h 3"/>
                  <a:gd name="T2" fmla="*/ 625 w 2"/>
                  <a:gd name="T3" fmla="*/ 0 h 3"/>
                  <a:gd name="T4" fmla="*/ 625 w 2"/>
                  <a:gd name="T5" fmla="*/ 0 h 3"/>
                  <a:gd name="T6" fmla="*/ 625 w 2"/>
                  <a:gd name="T7" fmla="*/ 0 h 3"/>
                  <a:gd name="T8" fmla="*/ 0 w 2"/>
                  <a:gd name="T9" fmla="*/ 0 h 3"/>
                  <a:gd name="T10" fmla="*/ 0 w 2"/>
                  <a:gd name="T11" fmla="*/ 0 h 3"/>
                  <a:gd name="T12" fmla="*/ 0 w 2"/>
                  <a:gd name="T13" fmla="*/ 625 h 3"/>
                  <a:gd name="T14" fmla="*/ 625 w 2"/>
                  <a:gd name="T15" fmla="*/ 625 h 3"/>
                  <a:gd name="T16" fmla="*/ 625 w 2"/>
                  <a:gd name="T17" fmla="*/ 625 h 3"/>
                  <a:gd name="T18" fmla="*/ 625 w 2"/>
                  <a:gd name="T19" fmla="*/ 1250 h 3"/>
                  <a:gd name="T20" fmla="*/ 0 w 2"/>
                  <a:gd name="T21" fmla="*/ 1250 h 3"/>
                  <a:gd name="T22" fmla="*/ 0 w 2"/>
                  <a:gd name="T23" fmla="*/ 1250 h 3"/>
                  <a:gd name="T24" fmla="*/ 0 w 2"/>
                  <a:gd name="T25" fmla="*/ 1250 h 3"/>
                  <a:gd name="T26" fmla="*/ 0 w 2"/>
                  <a:gd name="T27" fmla="*/ 1250 h 3"/>
                  <a:gd name="T28" fmla="*/ 0 w 2"/>
                  <a:gd name="T29" fmla="*/ 1250 h 3"/>
                  <a:gd name="T30" fmla="*/ 0 w 2"/>
                  <a:gd name="T31" fmla="*/ 1250 h 3"/>
                  <a:gd name="T32" fmla="*/ 0 w 2"/>
                  <a:gd name="T33" fmla="*/ 1875 h 3"/>
                  <a:gd name="T34" fmla="*/ 625 w 2"/>
                  <a:gd name="T35" fmla="*/ 1875 h 3"/>
                  <a:gd name="T36" fmla="*/ 625 w 2"/>
                  <a:gd name="T37" fmla="*/ 1875 h 3"/>
                  <a:gd name="T38" fmla="*/ 625 w 2"/>
                  <a:gd name="T39" fmla="*/ 1875 h 3"/>
                  <a:gd name="T40" fmla="*/ 625 w 2"/>
                  <a:gd name="T41" fmla="*/ 1875 h 3"/>
                  <a:gd name="T42" fmla="*/ 625 w 2"/>
                  <a:gd name="T43" fmla="*/ 1875 h 3"/>
                  <a:gd name="T44" fmla="*/ 1250 w 2"/>
                  <a:gd name="T45" fmla="*/ 1875 h 3"/>
                  <a:gd name="T46" fmla="*/ 1250 w 2"/>
                  <a:gd name="T47" fmla="*/ 1250 h 3"/>
                  <a:gd name="T48" fmla="*/ 1250 w 2"/>
                  <a:gd name="T49" fmla="*/ 625 h 3"/>
                  <a:gd name="T50" fmla="*/ 1250 w 2"/>
                  <a:gd name="T51" fmla="*/ 625 h 3"/>
                  <a:gd name="T52" fmla="*/ 1250 w 2"/>
                  <a:gd name="T53" fmla="*/ 625 h 3"/>
                  <a:gd name="T54" fmla="*/ 1250 w 2"/>
                  <a:gd name="T55" fmla="*/ 0 h 3"/>
                  <a:gd name="T56" fmla="*/ 1250 w 2"/>
                  <a:gd name="T57" fmla="*/ 0 h 3"/>
                  <a:gd name="T58" fmla="*/ 1250 w 2"/>
                  <a:gd name="T59" fmla="*/ 0 h 3"/>
                  <a:gd name="T60" fmla="*/ 625 w 2"/>
                  <a:gd name="T61" fmla="*/ 0 h 3"/>
                  <a:gd name="T62" fmla="*/ 625 w 2"/>
                  <a:gd name="T63" fmla="*/ 0 h 3"/>
                  <a:gd name="T64" fmla="*/ 625 w 2"/>
                  <a:gd name="T65" fmla="*/ 6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44" name="Freeform 53"/>
              <p:cNvSpPr>
                <a:spLocks/>
              </p:cNvSpPr>
              <p:nvPr/>
            </p:nvSpPr>
            <p:spPr bwMode="auto">
              <a:xfrm>
                <a:off x="795" y="3693"/>
                <a:ext cx="15" cy="15"/>
              </a:xfrm>
              <a:custGeom>
                <a:avLst/>
                <a:gdLst>
                  <a:gd name="T0" fmla="*/ 1875 w 3"/>
                  <a:gd name="T1" fmla="*/ 1875 h 3"/>
                  <a:gd name="T2" fmla="*/ 1875 w 3"/>
                  <a:gd name="T3" fmla="*/ 1875 h 3"/>
                  <a:gd name="T4" fmla="*/ 1875 w 3"/>
                  <a:gd name="T5" fmla="*/ 1875 h 3"/>
                  <a:gd name="T6" fmla="*/ 1875 w 3"/>
                  <a:gd name="T7" fmla="*/ 1875 h 3"/>
                  <a:gd name="T8" fmla="*/ 1875 w 3"/>
                  <a:gd name="T9" fmla="*/ 1875 h 3"/>
                  <a:gd name="T10" fmla="*/ 1875 w 3"/>
                  <a:gd name="T11" fmla="*/ 1875 h 3"/>
                  <a:gd name="T12" fmla="*/ 1250 w 3"/>
                  <a:gd name="T13" fmla="*/ 1250 h 3"/>
                  <a:gd name="T14" fmla="*/ 625 w 3"/>
                  <a:gd name="T15" fmla="*/ 625 h 3"/>
                  <a:gd name="T16" fmla="*/ 625 w 3"/>
                  <a:gd name="T17" fmla="*/ 625 h 3"/>
                  <a:gd name="T18" fmla="*/ 625 w 3"/>
                  <a:gd name="T19" fmla="*/ 625 h 3"/>
                  <a:gd name="T20" fmla="*/ 625 w 3"/>
                  <a:gd name="T21" fmla="*/ 625 h 3"/>
                  <a:gd name="T22" fmla="*/ 625 w 3"/>
                  <a:gd name="T23" fmla="*/ 625 h 3"/>
                  <a:gd name="T24" fmla="*/ 6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625 h 3"/>
                  <a:gd name="T42" fmla="*/ 0 w 3"/>
                  <a:gd name="T43" fmla="*/ 625 h 3"/>
                  <a:gd name="T44" fmla="*/ 0 w 3"/>
                  <a:gd name="T45" fmla="*/ 625 h 3"/>
                  <a:gd name="T46" fmla="*/ 0 w 3"/>
                  <a:gd name="T47" fmla="*/ 625 h 3"/>
                  <a:gd name="T48" fmla="*/ 625 w 3"/>
                  <a:gd name="T49" fmla="*/ 625 h 3"/>
                  <a:gd name="T50" fmla="*/ 625 w 3"/>
                  <a:gd name="T51" fmla="*/ 1250 h 3"/>
                  <a:gd name="T52" fmla="*/ 625 w 3"/>
                  <a:gd name="T53" fmla="*/ 1250 h 3"/>
                  <a:gd name="T54" fmla="*/ 1250 w 3"/>
                  <a:gd name="T55" fmla="*/ 1875 h 3"/>
                  <a:gd name="T56" fmla="*/ 1250 w 3"/>
                  <a:gd name="T57" fmla="*/ 1875 h 3"/>
                  <a:gd name="T58" fmla="*/ 1875 w 3"/>
                  <a:gd name="T59" fmla="*/ 1875 h 3"/>
                  <a:gd name="T60" fmla="*/ 1875 w 3"/>
                  <a:gd name="T61" fmla="*/ 1875 h 3"/>
                  <a:gd name="T62" fmla="*/ 1875 w 3"/>
                  <a:gd name="T63" fmla="*/ 1875 h 3"/>
                  <a:gd name="T64" fmla="*/ 1875 w 3"/>
                  <a:gd name="T65" fmla="*/ 1875 h 3"/>
                  <a:gd name="T66" fmla="*/ 1875 w 3"/>
                  <a:gd name="T67" fmla="*/ 18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45" name="Freeform 54"/>
              <p:cNvSpPr>
                <a:spLocks/>
              </p:cNvSpPr>
              <p:nvPr/>
            </p:nvSpPr>
            <p:spPr bwMode="auto">
              <a:xfrm>
                <a:off x="768" y="3683"/>
                <a:ext cx="19" cy="10"/>
              </a:xfrm>
              <a:custGeom>
                <a:avLst/>
                <a:gdLst>
                  <a:gd name="T0" fmla="*/ 0 w 4"/>
                  <a:gd name="T1" fmla="*/ 625 h 2"/>
                  <a:gd name="T2" fmla="*/ 0 w 4"/>
                  <a:gd name="T3" fmla="*/ 625 h 2"/>
                  <a:gd name="T4" fmla="*/ 541 w 4"/>
                  <a:gd name="T5" fmla="*/ 0 h 2"/>
                  <a:gd name="T6" fmla="*/ 541 w 4"/>
                  <a:gd name="T7" fmla="*/ 0 h 2"/>
                  <a:gd name="T8" fmla="*/ 1059 w 4"/>
                  <a:gd name="T9" fmla="*/ 0 h 2"/>
                  <a:gd name="T10" fmla="*/ 1491 w 4"/>
                  <a:gd name="T11" fmla="*/ 0 h 2"/>
                  <a:gd name="T12" fmla="*/ 1491 w 4"/>
                  <a:gd name="T13" fmla="*/ 0 h 2"/>
                  <a:gd name="T14" fmla="*/ 1491 w 4"/>
                  <a:gd name="T15" fmla="*/ 0 h 2"/>
                  <a:gd name="T16" fmla="*/ 1491 w 4"/>
                  <a:gd name="T17" fmla="*/ 625 h 2"/>
                  <a:gd name="T18" fmla="*/ 2033 w 4"/>
                  <a:gd name="T19" fmla="*/ 625 h 2"/>
                  <a:gd name="T20" fmla="*/ 2033 w 4"/>
                  <a:gd name="T21" fmla="*/ 625 h 2"/>
                  <a:gd name="T22" fmla="*/ 2033 w 4"/>
                  <a:gd name="T23" fmla="*/ 625 h 2"/>
                  <a:gd name="T24" fmla="*/ 2033 w 4"/>
                  <a:gd name="T25" fmla="*/ 625 h 2"/>
                  <a:gd name="T26" fmla="*/ 2033 w 4"/>
                  <a:gd name="T27" fmla="*/ 625 h 2"/>
                  <a:gd name="T28" fmla="*/ 2033 w 4"/>
                  <a:gd name="T29" fmla="*/ 625 h 2"/>
                  <a:gd name="T30" fmla="*/ 2033 w 4"/>
                  <a:gd name="T31" fmla="*/ 625 h 2"/>
                  <a:gd name="T32" fmla="*/ 2033 w 4"/>
                  <a:gd name="T33" fmla="*/ 1250 h 2"/>
                  <a:gd name="T34" fmla="*/ 2033 w 4"/>
                  <a:gd name="T35" fmla="*/ 1250 h 2"/>
                  <a:gd name="T36" fmla="*/ 2033 w 4"/>
                  <a:gd name="T37" fmla="*/ 1250 h 2"/>
                  <a:gd name="T38" fmla="*/ 2033 w 4"/>
                  <a:gd name="T39" fmla="*/ 1250 h 2"/>
                  <a:gd name="T40" fmla="*/ 1491 w 4"/>
                  <a:gd name="T41" fmla="*/ 625 h 2"/>
                  <a:gd name="T42" fmla="*/ 1491 w 4"/>
                  <a:gd name="T43" fmla="*/ 625 h 2"/>
                  <a:gd name="T44" fmla="*/ 1491 w 4"/>
                  <a:gd name="T45" fmla="*/ 1250 h 2"/>
                  <a:gd name="T46" fmla="*/ 1491 w 4"/>
                  <a:gd name="T47" fmla="*/ 1250 h 2"/>
                  <a:gd name="T48" fmla="*/ 1491 w 4"/>
                  <a:gd name="T49" fmla="*/ 1250 h 2"/>
                  <a:gd name="T50" fmla="*/ 1059 w 4"/>
                  <a:gd name="T51" fmla="*/ 1250 h 2"/>
                  <a:gd name="T52" fmla="*/ 1059 w 4"/>
                  <a:gd name="T53" fmla="*/ 1250 h 2"/>
                  <a:gd name="T54" fmla="*/ 1059 w 4"/>
                  <a:gd name="T55" fmla="*/ 1250 h 2"/>
                  <a:gd name="T56" fmla="*/ 1059 w 4"/>
                  <a:gd name="T57" fmla="*/ 1250 h 2"/>
                  <a:gd name="T58" fmla="*/ 1059 w 4"/>
                  <a:gd name="T59" fmla="*/ 1250 h 2"/>
                  <a:gd name="T60" fmla="*/ 1059 w 4"/>
                  <a:gd name="T61" fmla="*/ 1250 h 2"/>
                  <a:gd name="T62" fmla="*/ 1059 w 4"/>
                  <a:gd name="T63" fmla="*/ 1250 h 2"/>
                  <a:gd name="T64" fmla="*/ 541 w 4"/>
                  <a:gd name="T65" fmla="*/ 1250 h 2"/>
                  <a:gd name="T66" fmla="*/ 541 w 4"/>
                  <a:gd name="T67" fmla="*/ 1250 h 2"/>
                  <a:gd name="T68" fmla="*/ 541 w 4"/>
                  <a:gd name="T69" fmla="*/ 625 h 2"/>
                  <a:gd name="T70" fmla="*/ 541 w 4"/>
                  <a:gd name="T71" fmla="*/ 625 h 2"/>
                  <a:gd name="T72" fmla="*/ 541 w 4"/>
                  <a:gd name="T73" fmla="*/ 625 h 2"/>
                  <a:gd name="T74" fmla="*/ 541 w 4"/>
                  <a:gd name="T75" fmla="*/ 625 h 2"/>
                  <a:gd name="T76" fmla="*/ 541 w 4"/>
                  <a:gd name="T77" fmla="*/ 625 h 2"/>
                  <a:gd name="T78" fmla="*/ 541 w 4"/>
                  <a:gd name="T79" fmla="*/ 625 h 2"/>
                  <a:gd name="T80" fmla="*/ 541 w 4"/>
                  <a:gd name="T81" fmla="*/ 625 h 2"/>
                  <a:gd name="T82" fmla="*/ 541 w 4"/>
                  <a:gd name="T83" fmla="*/ 625 h 2"/>
                  <a:gd name="T84" fmla="*/ 541 w 4"/>
                  <a:gd name="T85" fmla="*/ 625 h 2"/>
                  <a:gd name="T86" fmla="*/ 541 w 4"/>
                  <a:gd name="T87" fmla="*/ 625 h 2"/>
                  <a:gd name="T88" fmla="*/ 541 w 4"/>
                  <a:gd name="T89" fmla="*/ 625 h 2"/>
                  <a:gd name="T90" fmla="*/ 541 w 4"/>
                  <a:gd name="T91" fmla="*/ 625 h 2"/>
                  <a:gd name="T92" fmla="*/ 541 w 4"/>
                  <a:gd name="T93" fmla="*/ 625 h 2"/>
                  <a:gd name="T94" fmla="*/ 0 w 4"/>
                  <a:gd name="T95" fmla="*/ 625 h 2"/>
                  <a:gd name="T96" fmla="*/ 0 w 4"/>
                  <a:gd name="T97" fmla="*/ 625 h 2"/>
                  <a:gd name="T98" fmla="*/ 0 w 4"/>
                  <a:gd name="T99" fmla="*/ 625 h 2"/>
                  <a:gd name="T100" fmla="*/ 0 w 4"/>
                  <a:gd name="T101" fmla="*/ 625 h 2"/>
                  <a:gd name="T102" fmla="*/ 0 w 4"/>
                  <a:gd name="T103" fmla="*/ 625 h 2"/>
                  <a:gd name="T104" fmla="*/ 0 w 4"/>
                  <a:gd name="T105" fmla="*/ 625 h 2"/>
                  <a:gd name="T106" fmla="*/ 0 w 4"/>
                  <a:gd name="T107" fmla="*/ 625 h 2"/>
                  <a:gd name="T108" fmla="*/ 0 w 4"/>
                  <a:gd name="T109" fmla="*/ 625 h 2"/>
                  <a:gd name="T110" fmla="*/ 0 w 4"/>
                  <a:gd name="T111" fmla="*/ 625 h 2"/>
                  <a:gd name="T112" fmla="*/ 0 w 4"/>
                  <a:gd name="T113" fmla="*/ 625 h 2"/>
                  <a:gd name="T114" fmla="*/ 0 w 4"/>
                  <a:gd name="T115" fmla="*/ 625 h 2"/>
                  <a:gd name="T116" fmla="*/ 0 w 4"/>
                  <a:gd name="T117" fmla="*/ 625 h 2"/>
                  <a:gd name="T118" fmla="*/ 0 w 4"/>
                  <a:gd name="T119" fmla="*/ 625 h 2"/>
                  <a:gd name="T120" fmla="*/ 0 w 4"/>
                  <a:gd name="T121" fmla="*/ 6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grpSp>
          <p:nvGrpSpPr>
            <p:cNvPr id="19509" name="Group 55"/>
            <p:cNvGrpSpPr>
              <a:grpSpLocks/>
            </p:cNvGrpSpPr>
            <p:nvPr/>
          </p:nvGrpSpPr>
          <p:grpSpPr bwMode="auto">
            <a:xfrm>
              <a:off x="5824538" y="2197100"/>
              <a:ext cx="830262" cy="742950"/>
              <a:chOff x="3562" y="1636"/>
              <a:chExt cx="497" cy="468"/>
            </a:xfrm>
          </p:grpSpPr>
          <p:sp>
            <p:nvSpPr>
              <p:cNvPr id="19529" name="Freeform 56"/>
              <p:cNvSpPr>
                <a:spLocks/>
              </p:cNvSpPr>
              <p:nvPr/>
            </p:nvSpPr>
            <p:spPr bwMode="auto">
              <a:xfrm>
                <a:off x="3806" y="1758"/>
                <a:ext cx="253" cy="346"/>
              </a:xfrm>
              <a:custGeom>
                <a:avLst/>
                <a:gdLst>
                  <a:gd name="T0" fmla="*/ 14630 w 52"/>
                  <a:gd name="T1" fmla="*/ 38309 h 71"/>
                  <a:gd name="T2" fmla="*/ 24074 w 52"/>
                  <a:gd name="T3" fmla="*/ 37855 h 71"/>
                  <a:gd name="T4" fmla="*/ 25237 w 52"/>
                  <a:gd name="T5" fmla="*/ 34956 h 71"/>
                  <a:gd name="T6" fmla="*/ 25237 w 52"/>
                  <a:gd name="T7" fmla="*/ 32748 h 71"/>
                  <a:gd name="T8" fmla="*/ 26940 w 52"/>
                  <a:gd name="T9" fmla="*/ 31013 h 71"/>
                  <a:gd name="T10" fmla="*/ 27412 w 52"/>
                  <a:gd name="T11" fmla="*/ 29283 h 71"/>
                  <a:gd name="T12" fmla="*/ 27981 w 52"/>
                  <a:gd name="T13" fmla="*/ 28236 h 71"/>
                  <a:gd name="T14" fmla="*/ 28574 w 52"/>
                  <a:gd name="T15" fmla="*/ 28806 h 71"/>
                  <a:gd name="T16" fmla="*/ 29139 w 52"/>
                  <a:gd name="T17" fmla="*/ 28236 h 71"/>
                  <a:gd name="T18" fmla="*/ 29139 w 52"/>
                  <a:gd name="T19" fmla="*/ 25935 h 71"/>
                  <a:gd name="T20" fmla="*/ 28574 w 52"/>
                  <a:gd name="T21" fmla="*/ 23723 h 71"/>
                  <a:gd name="T22" fmla="*/ 26370 w 52"/>
                  <a:gd name="T23" fmla="*/ 15745 h 71"/>
                  <a:gd name="T24" fmla="*/ 23505 w 52"/>
                  <a:gd name="T25" fmla="*/ 15745 h 71"/>
                  <a:gd name="T26" fmla="*/ 20143 w 52"/>
                  <a:gd name="T27" fmla="*/ 20258 h 71"/>
                  <a:gd name="T28" fmla="*/ 19578 w 52"/>
                  <a:gd name="T29" fmla="*/ 19780 h 71"/>
                  <a:gd name="T30" fmla="*/ 18537 w 52"/>
                  <a:gd name="T31" fmla="*/ 19210 h 71"/>
                  <a:gd name="T32" fmla="*/ 18537 w 52"/>
                  <a:gd name="T33" fmla="*/ 16886 h 71"/>
                  <a:gd name="T34" fmla="*/ 20143 w 52"/>
                  <a:gd name="T35" fmla="*/ 15745 h 71"/>
                  <a:gd name="T36" fmla="*/ 20143 w 52"/>
                  <a:gd name="T37" fmla="*/ 14703 h 71"/>
                  <a:gd name="T38" fmla="*/ 21306 w 52"/>
                  <a:gd name="T39" fmla="*/ 13538 h 71"/>
                  <a:gd name="T40" fmla="*/ 21306 w 52"/>
                  <a:gd name="T41" fmla="*/ 9595 h 71"/>
                  <a:gd name="T42" fmla="*/ 20736 w 52"/>
                  <a:gd name="T43" fmla="*/ 7861 h 71"/>
                  <a:gd name="T44" fmla="*/ 19578 w 52"/>
                  <a:gd name="T45" fmla="*/ 6720 h 71"/>
                  <a:gd name="T46" fmla="*/ 20736 w 52"/>
                  <a:gd name="T47" fmla="*/ 5677 h 71"/>
                  <a:gd name="T48" fmla="*/ 20143 w 52"/>
                  <a:gd name="T49" fmla="*/ 3942 h 71"/>
                  <a:gd name="T50" fmla="*/ 16805 w 52"/>
                  <a:gd name="T51" fmla="*/ 2208 h 71"/>
                  <a:gd name="T52" fmla="*/ 14630 w 52"/>
                  <a:gd name="T53" fmla="*/ 1165 h 71"/>
                  <a:gd name="T54" fmla="*/ 11740 w 52"/>
                  <a:gd name="T55" fmla="*/ 570 h 71"/>
                  <a:gd name="T56" fmla="*/ 10130 w 52"/>
                  <a:gd name="T57" fmla="*/ 570 h 71"/>
                  <a:gd name="T58" fmla="*/ 8403 w 52"/>
                  <a:gd name="T59" fmla="*/ 1735 h 71"/>
                  <a:gd name="T60" fmla="*/ 8403 w 52"/>
                  <a:gd name="T61" fmla="*/ 3348 h 71"/>
                  <a:gd name="T62" fmla="*/ 8996 w 52"/>
                  <a:gd name="T63" fmla="*/ 3942 h 71"/>
                  <a:gd name="T64" fmla="*/ 8403 w 52"/>
                  <a:gd name="T65" fmla="*/ 4513 h 71"/>
                  <a:gd name="T66" fmla="*/ 7269 w 52"/>
                  <a:gd name="T67" fmla="*/ 5677 h 71"/>
                  <a:gd name="T68" fmla="*/ 6675 w 52"/>
                  <a:gd name="T69" fmla="*/ 7290 h 71"/>
                  <a:gd name="T70" fmla="*/ 6675 w 52"/>
                  <a:gd name="T71" fmla="*/ 9595 h 71"/>
                  <a:gd name="T72" fmla="*/ 5634 w 52"/>
                  <a:gd name="T73" fmla="*/ 9025 h 71"/>
                  <a:gd name="T74" fmla="*/ 5634 w 52"/>
                  <a:gd name="T75" fmla="*/ 7290 h 71"/>
                  <a:gd name="T76" fmla="*/ 5634 w 52"/>
                  <a:gd name="T77" fmla="*/ 6247 h 71"/>
                  <a:gd name="T78" fmla="*/ 4496 w 52"/>
                  <a:gd name="T79" fmla="*/ 7290 h 71"/>
                  <a:gd name="T80" fmla="*/ 4496 w 52"/>
                  <a:gd name="T81" fmla="*/ 9025 h 71"/>
                  <a:gd name="T82" fmla="*/ 2768 w 52"/>
                  <a:gd name="T83" fmla="*/ 9595 h 71"/>
                  <a:gd name="T84" fmla="*/ 2180 w 52"/>
                  <a:gd name="T85" fmla="*/ 10760 h 71"/>
                  <a:gd name="T86" fmla="*/ 1727 w 52"/>
                  <a:gd name="T87" fmla="*/ 12968 h 71"/>
                  <a:gd name="T88" fmla="*/ 1158 w 52"/>
                  <a:gd name="T89" fmla="*/ 15745 h 71"/>
                  <a:gd name="T90" fmla="*/ 569 w 52"/>
                  <a:gd name="T91" fmla="*/ 18050 h 71"/>
                  <a:gd name="T92" fmla="*/ 1158 w 52"/>
                  <a:gd name="T93" fmla="*/ 20828 h 71"/>
                  <a:gd name="T94" fmla="*/ 1158 w 52"/>
                  <a:gd name="T95" fmla="*/ 23153 h 71"/>
                  <a:gd name="T96" fmla="*/ 3338 w 52"/>
                  <a:gd name="T97" fmla="*/ 28236 h 71"/>
                  <a:gd name="T98" fmla="*/ 3907 w 52"/>
                  <a:gd name="T99" fmla="*/ 31013 h 71"/>
                  <a:gd name="T100" fmla="*/ 3907 w 52"/>
                  <a:gd name="T101" fmla="*/ 31583 h 71"/>
                  <a:gd name="T102" fmla="*/ 3338 w 52"/>
                  <a:gd name="T103" fmla="*/ 34956 h 71"/>
                  <a:gd name="T104" fmla="*/ 1158 w 52"/>
                  <a:gd name="T105" fmla="*/ 38874 h 71"/>
                  <a:gd name="T106" fmla="*/ 0 w 52"/>
                  <a:gd name="T107" fmla="*/ 40039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19530" name="Freeform 57"/>
              <p:cNvSpPr>
                <a:spLocks/>
              </p:cNvSpPr>
              <p:nvPr/>
            </p:nvSpPr>
            <p:spPr bwMode="auto">
              <a:xfrm>
                <a:off x="3562" y="1636"/>
                <a:ext cx="405" cy="200"/>
              </a:xfrm>
              <a:custGeom>
                <a:avLst/>
                <a:gdLst>
                  <a:gd name="T0" fmla="*/ 2332 w 83"/>
                  <a:gd name="T1" fmla="*/ 9044 h 41"/>
                  <a:gd name="T2" fmla="*/ 4523 w 83"/>
                  <a:gd name="T3" fmla="*/ 7307 h 41"/>
                  <a:gd name="T4" fmla="*/ 11379 w 83"/>
                  <a:gd name="T5" fmla="*/ 3356 h 41"/>
                  <a:gd name="T6" fmla="*/ 14761 w 83"/>
                  <a:gd name="T7" fmla="*/ 571 h 41"/>
                  <a:gd name="T8" fmla="*/ 17547 w 83"/>
                  <a:gd name="T9" fmla="*/ 571 h 41"/>
                  <a:gd name="T10" fmla="*/ 15907 w 83"/>
                  <a:gd name="T11" fmla="*/ 2332 h 41"/>
                  <a:gd name="T12" fmla="*/ 13023 w 83"/>
                  <a:gd name="T13" fmla="*/ 5117 h 41"/>
                  <a:gd name="T14" fmla="*/ 13023 w 83"/>
                  <a:gd name="T15" fmla="*/ 6854 h 41"/>
                  <a:gd name="T16" fmla="*/ 15907 w 83"/>
                  <a:gd name="T17" fmla="*/ 5688 h 41"/>
                  <a:gd name="T18" fmla="*/ 22070 w 83"/>
                  <a:gd name="T19" fmla="*/ 8473 h 41"/>
                  <a:gd name="T20" fmla="*/ 24407 w 83"/>
                  <a:gd name="T21" fmla="*/ 9044 h 41"/>
                  <a:gd name="T22" fmla="*/ 24978 w 83"/>
                  <a:gd name="T23" fmla="*/ 9639 h 41"/>
                  <a:gd name="T24" fmla="*/ 27764 w 83"/>
                  <a:gd name="T25" fmla="*/ 7307 h 41"/>
                  <a:gd name="T26" fmla="*/ 36240 w 83"/>
                  <a:gd name="T27" fmla="*/ 4522 h 41"/>
                  <a:gd name="T28" fmla="*/ 35669 w 83"/>
                  <a:gd name="T29" fmla="*/ 6259 h 41"/>
                  <a:gd name="T30" fmla="*/ 37406 w 83"/>
                  <a:gd name="T31" fmla="*/ 7902 h 41"/>
                  <a:gd name="T32" fmla="*/ 40788 w 83"/>
                  <a:gd name="T33" fmla="*/ 7307 h 41"/>
                  <a:gd name="T34" fmla="*/ 43096 w 83"/>
                  <a:gd name="T35" fmla="*/ 10210 h 41"/>
                  <a:gd name="T36" fmla="*/ 46477 w 83"/>
                  <a:gd name="T37" fmla="*/ 10805 h 41"/>
                  <a:gd name="T38" fmla="*/ 46477 w 83"/>
                  <a:gd name="T39" fmla="*/ 11849 h 41"/>
                  <a:gd name="T40" fmla="*/ 44740 w 83"/>
                  <a:gd name="T41" fmla="*/ 11849 h 41"/>
                  <a:gd name="T42" fmla="*/ 42525 w 83"/>
                  <a:gd name="T43" fmla="*/ 11849 h 41"/>
                  <a:gd name="T44" fmla="*/ 39143 w 83"/>
                  <a:gd name="T45" fmla="*/ 11849 h 41"/>
                  <a:gd name="T46" fmla="*/ 39143 w 83"/>
                  <a:gd name="T47" fmla="*/ 13585 h 41"/>
                  <a:gd name="T48" fmla="*/ 35191 w 83"/>
                  <a:gd name="T49" fmla="*/ 11849 h 41"/>
                  <a:gd name="T50" fmla="*/ 32312 w 83"/>
                  <a:gd name="T51" fmla="*/ 12990 h 41"/>
                  <a:gd name="T52" fmla="*/ 31141 w 83"/>
                  <a:gd name="T53" fmla="*/ 14156 h 41"/>
                  <a:gd name="T54" fmla="*/ 28360 w 83"/>
                  <a:gd name="T55" fmla="*/ 14156 h 41"/>
                  <a:gd name="T56" fmla="*/ 26022 w 83"/>
                  <a:gd name="T57" fmla="*/ 16941 h 41"/>
                  <a:gd name="T58" fmla="*/ 26593 w 83"/>
                  <a:gd name="T59" fmla="*/ 15898 h 41"/>
                  <a:gd name="T60" fmla="*/ 24978 w 83"/>
                  <a:gd name="T61" fmla="*/ 15898 h 41"/>
                  <a:gd name="T62" fmla="*/ 23812 w 83"/>
                  <a:gd name="T63" fmla="*/ 15322 h 41"/>
                  <a:gd name="T64" fmla="*/ 22665 w 83"/>
                  <a:gd name="T65" fmla="*/ 18107 h 41"/>
                  <a:gd name="T66" fmla="*/ 20455 w 83"/>
                  <a:gd name="T67" fmla="*/ 21463 h 41"/>
                  <a:gd name="T68" fmla="*/ 19284 w 83"/>
                  <a:gd name="T69" fmla="*/ 22059 h 41"/>
                  <a:gd name="T70" fmla="*/ 19860 w 83"/>
                  <a:gd name="T71" fmla="*/ 20439 h 41"/>
                  <a:gd name="T72" fmla="*/ 18118 w 83"/>
                  <a:gd name="T73" fmla="*/ 20439 h 41"/>
                  <a:gd name="T74" fmla="*/ 16951 w 83"/>
                  <a:gd name="T75" fmla="*/ 16371 h 41"/>
                  <a:gd name="T76" fmla="*/ 16503 w 83"/>
                  <a:gd name="T77" fmla="*/ 15898 h 41"/>
                  <a:gd name="T78" fmla="*/ 13023 w 83"/>
                  <a:gd name="T79" fmla="*/ 14751 h 41"/>
                  <a:gd name="T80" fmla="*/ 12428 w 83"/>
                  <a:gd name="T81" fmla="*/ 14751 h 41"/>
                  <a:gd name="T82" fmla="*/ 9071 w 83"/>
                  <a:gd name="T83" fmla="*/ 13585 h 41"/>
                  <a:gd name="T84" fmla="*/ 2332 w 83"/>
                  <a:gd name="T85" fmla="*/ 10805 h 41"/>
                  <a:gd name="T86" fmla="*/ 0 w 83"/>
                  <a:gd name="T87" fmla="*/ 9639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grpSp>
        <p:sp>
          <p:nvSpPr>
            <p:cNvPr id="19510" name="Freeform 58"/>
            <p:cNvSpPr>
              <a:spLocks/>
            </p:cNvSpPr>
            <p:nvPr/>
          </p:nvSpPr>
          <p:spPr bwMode="auto">
            <a:xfrm>
              <a:off x="6159500" y="2917825"/>
              <a:ext cx="327025"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511" name="Freeform 59" descr="75%"/>
            <p:cNvSpPr>
              <a:spLocks/>
            </p:cNvSpPr>
            <p:nvPr/>
          </p:nvSpPr>
          <p:spPr bwMode="auto">
            <a:xfrm>
              <a:off x="6721475" y="3730625"/>
              <a:ext cx="5603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19512" name="Freeform 60"/>
            <p:cNvSpPr>
              <a:spLocks/>
            </p:cNvSpPr>
            <p:nvPr/>
          </p:nvSpPr>
          <p:spPr bwMode="auto">
            <a:xfrm>
              <a:off x="6467475" y="3784600"/>
              <a:ext cx="596900"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513" name="Freeform 61"/>
            <p:cNvSpPr>
              <a:spLocks/>
            </p:cNvSpPr>
            <p:nvPr/>
          </p:nvSpPr>
          <p:spPr bwMode="auto">
            <a:xfrm>
              <a:off x="7029450" y="3041650"/>
              <a:ext cx="506413"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514" name="Freeform 62"/>
            <p:cNvSpPr>
              <a:spLocks/>
            </p:cNvSpPr>
            <p:nvPr/>
          </p:nvSpPr>
          <p:spPr bwMode="auto">
            <a:xfrm>
              <a:off x="7413625" y="3017838"/>
              <a:ext cx="122238"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515" name="Freeform 63"/>
            <p:cNvSpPr>
              <a:spLocks/>
            </p:cNvSpPr>
            <p:nvPr/>
          </p:nvSpPr>
          <p:spPr bwMode="auto">
            <a:xfrm>
              <a:off x="7445375" y="2801938"/>
              <a:ext cx="153988"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16" name="Freeform 64"/>
            <p:cNvSpPr>
              <a:spLocks/>
            </p:cNvSpPr>
            <p:nvPr/>
          </p:nvSpPr>
          <p:spPr bwMode="auto">
            <a:xfrm>
              <a:off x="7583488" y="2654300"/>
              <a:ext cx="187325"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17" name="Freeform 65"/>
            <p:cNvSpPr>
              <a:spLocks/>
            </p:cNvSpPr>
            <p:nvPr/>
          </p:nvSpPr>
          <p:spPr bwMode="auto">
            <a:xfrm>
              <a:off x="7575550" y="2522538"/>
              <a:ext cx="368300"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18" name="Freeform 66"/>
            <p:cNvSpPr>
              <a:spLocks/>
            </p:cNvSpPr>
            <p:nvPr/>
          </p:nvSpPr>
          <p:spPr bwMode="auto">
            <a:xfrm>
              <a:off x="7747000" y="2638425"/>
              <a:ext cx="96838"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519" name="Freeform 67"/>
            <p:cNvSpPr>
              <a:spLocks/>
            </p:cNvSpPr>
            <p:nvPr/>
          </p:nvSpPr>
          <p:spPr bwMode="auto">
            <a:xfrm>
              <a:off x="7640638" y="2212975"/>
              <a:ext cx="17145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19520" name="Group 68"/>
            <p:cNvGrpSpPr>
              <a:grpSpLocks/>
            </p:cNvGrpSpPr>
            <p:nvPr/>
          </p:nvGrpSpPr>
          <p:grpSpPr bwMode="auto">
            <a:xfrm>
              <a:off x="3159125" y="4589463"/>
              <a:ext cx="1044575" cy="635000"/>
              <a:chOff x="1991" y="3321"/>
              <a:chExt cx="361" cy="231"/>
            </a:xfrm>
          </p:grpSpPr>
          <p:sp>
            <p:nvSpPr>
              <p:cNvPr id="19521" name="Freeform 69"/>
              <p:cNvSpPr>
                <a:spLocks/>
              </p:cNvSpPr>
              <p:nvPr/>
            </p:nvSpPr>
            <p:spPr bwMode="auto">
              <a:xfrm>
                <a:off x="2274" y="3459"/>
                <a:ext cx="78" cy="93"/>
              </a:xfrm>
              <a:custGeom>
                <a:avLst/>
                <a:gdLst>
                  <a:gd name="T0" fmla="*/ 0 w 16"/>
                  <a:gd name="T1" fmla="*/ 3979 h 19"/>
                  <a:gd name="T2" fmla="*/ 570 w 16"/>
                  <a:gd name="T3" fmla="*/ 7499 h 19"/>
                  <a:gd name="T4" fmla="*/ 570 w 16"/>
                  <a:gd name="T5" fmla="*/ 9153 h 19"/>
                  <a:gd name="T6" fmla="*/ 3349 w 16"/>
                  <a:gd name="T7" fmla="*/ 10901 h 19"/>
                  <a:gd name="T8" fmla="*/ 4514 w 16"/>
                  <a:gd name="T9" fmla="*/ 9153 h 19"/>
                  <a:gd name="T10" fmla="*/ 9033 w 16"/>
                  <a:gd name="T11" fmla="*/ 6324 h 19"/>
                  <a:gd name="T12" fmla="*/ 7298 w 16"/>
                  <a:gd name="T13" fmla="*/ 2805 h 19"/>
                  <a:gd name="T14" fmla="*/ 1735 w 16"/>
                  <a:gd name="T15" fmla="*/ 0 h 19"/>
                  <a:gd name="T16" fmla="*/ 1735 w 16"/>
                  <a:gd name="T17" fmla="*/ 2805 h 19"/>
                  <a:gd name="T18" fmla="*/ 0 w 16"/>
                  <a:gd name="T19" fmla="*/ 3979 h 19"/>
                  <a:gd name="T20" fmla="*/ 0 w 16"/>
                  <a:gd name="T21" fmla="*/ 3979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22" name="Freeform 70"/>
              <p:cNvSpPr>
                <a:spLocks/>
              </p:cNvSpPr>
              <p:nvPr/>
            </p:nvSpPr>
            <p:spPr bwMode="auto">
              <a:xfrm>
                <a:off x="2235" y="3409"/>
                <a:ext cx="44" cy="29"/>
              </a:xfrm>
              <a:custGeom>
                <a:avLst/>
                <a:gdLst>
                  <a:gd name="T0" fmla="*/ 1745 w 9"/>
                  <a:gd name="T1" fmla="*/ 3272 h 6"/>
                  <a:gd name="T2" fmla="*/ 4566 w 9"/>
                  <a:gd name="T3" fmla="*/ 3272 h 6"/>
                  <a:gd name="T4" fmla="*/ 5138 w 9"/>
                  <a:gd name="T5" fmla="*/ 1682 h 6"/>
                  <a:gd name="T6" fmla="*/ 2796 w 9"/>
                  <a:gd name="T7" fmla="*/ 1121 h 6"/>
                  <a:gd name="T8" fmla="*/ 1745 w 9"/>
                  <a:gd name="T9" fmla="*/ 1121 h 6"/>
                  <a:gd name="T10" fmla="*/ 1173 w 9"/>
                  <a:gd name="T11" fmla="*/ 0 h 6"/>
                  <a:gd name="T12" fmla="*/ 0 w 9"/>
                  <a:gd name="T13" fmla="*/ 1121 h 6"/>
                  <a:gd name="T14" fmla="*/ 1173 w 9"/>
                  <a:gd name="T15" fmla="*/ 2712 h 6"/>
                  <a:gd name="T16" fmla="*/ 1745 w 9"/>
                  <a:gd name="T17" fmla="*/ 3272 h 6"/>
                  <a:gd name="T18" fmla="*/ 1745 w 9"/>
                  <a:gd name="T19" fmla="*/ 327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23" name="Freeform 71"/>
              <p:cNvSpPr>
                <a:spLocks/>
              </p:cNvSpPr>
              <p:nvPr/>
            </p:nvSpPr>
            <p:spPr bwMode="auto">
              <a:xfrm>
                <a:off x="2225" y="3438"/>
                <a:ext cx="20" cy="10"/>
              </a:xfrm>
              <a:custGeom>
                <a:avLst/>
                <a:gdLst>
                  <a:gd name="T0" fmla="*/ 0 w 4"/>
                  <a:gd name="T1" fmla="*/ 1250 h 2"/>
                  <a:gd name="T2" fmla="*/ 2500 w 4"/>
                  <a:gd name="T3" fmla="*/ 0 h 2"/>
                  <a:gd name="T4" fmla="*/ 2500 w 4"/>
                  <a:gd name="T5" fmla="*/ 1250 h 2"/>
                  <a:gd name="T6" fmla="*/ 0 w 4"/>
                  <a:gd name="T7" fmla="*/ 1250 h 2"/>
                  <a:gd name="T8" fmla="*/ 0 w 4"/>
                  <a:gd name="T9" fmla="*/ 1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24" name="Freeform 72"/>
              <p:cNvSpPr>
                <a:spLocks/>
              </p:cNvSpPr>
              <p:nvPr/>
            </p:nvSpPr>
            <p:spPr bwMode="auto">
              <a:xfrm>
                <a:off x="2211" y="3419"/>
                <a:ext cx="19" cy="14"/>
              </a:xfrm>
              <a:custGeom>
                <a:avLst/>
                <a:gdLst>
                  <a:gd name="T0" fmla="*/ 1059 w 4"/>
                  <a:gd name="T1" fmla="*/ 0 h 3"/>
                  <a:gd name="T2" fmla="*/ 1059 w 4"/>
                  <a:gd name="T3" fmla="*/ 0 h 3"/>
                  <a:gd name="T4" fmla="*/ 1491 w 4"/>
                  <a:gd name="T5" fmla="*/ 0 h 3"/>
                  <a:gd name="T6" fmla="*/ 1491 w 4"/>
                  <a:gd name="T7" fmla="*/ 0 h 3"/>
                  <a:gd name="T8" fmla="*/ 1491 w 4"/>
                  <a:gd name="T9" fmla="*/ 0 h 3"/>
                  <a:gd name="T10" fmla="*/ 1491 w 4"/>
                  <a:gd name="T11" fmla="*/ 499 h 3"/>
                  <a:gd name="T12" fmla="*/ 1491 w 4"/>
                  <a:gd name="T13" fmla="*/ 499 h 3"/>
                  <a:gd name="T14" fmla="*/ 1491 w 4"/>
                  <a:gd name="T15" fmla="*/ 499 h 3"/>
                  <a:gd name="T16" fmla="*/ 2033 w 4"/>
                  <a:gd name="T17" fmla="*/ 499 h 3"/>
                  <a:gd name="T18" fmla="*/ 1491 w 4"/>
                  <a:gd name="T19" fmla="*/ 915 h 3"/>
                  <a:gd name="T20" fmla="*/ 1491 w 4"/>
                  <a:gd name="T21" fmla="*/ 915 h 3"/>
                  <a:gd name="T22" fmla="*/ 1491 w 4"/>
                  <a:gd name="T23" fmla="*/ 915 h 3"/>
                  <a:gd name="T24" fmla="*/ 1491 w 4"/>
                  <a:gd name="T25" fmla="*/ 1414 h 3"/>
                  <a:gd name="T26" fmla="*/ 1491 w 4"/>
                  <a:gd name="T27" fmla="*/ 1414 h 3"/>
                  <a:gd name="T28" fmla="*/ 1491 w 4"/>
                  <a:gd name="T29" fmla="*/ 1414 h 3"/>
                  <a:gd name="T30" fmla="*/ 1059 w 4"/>
                  <a:gd name="T31" fmla="*/ 1414 h 3"/>
                  <a:gd name="T32" fmla="*/ 1059 w 4"/>
                  <a:gd name="T33" fmla="*/ 1414 h 3"/>
                  <a:gd name="T34" fmla="*/ 1059 w 4"/>
                  <a:gd name="T35" fmla="*/ 1414 h 3"/>
                  <a:gd name="T36" fmla="*/ 541 w 4"/>
                  <a:gd name="T37" fmla="*/ 1414 h 3"/>
                  <a:gd name="T38" fmla="*/ 541 w 4"/>
                  <a:gd name="T39" fmla="*/ 1414 h 3"/>
                  <a:gd name="T40" fmla="*/ 541 w 4"/>
                  <a:gd name="T41" fmla="*/ 1414 h 3"/>
                  <a:gd name="T42" fmla="*/ 541 w 4"/>
                  <a:gd name="T43" fmla="*/ 915 h 3"/>
                  <a:gd name="T44" fmla="*/ 0 w 4"/>
                  <a:gd name="T45" fmla="*/ 915 h 3"/>
                  <a:gd name="T46" fmla="*/ 0 w 4"/>
                  <a:gd name="T47" fmla="*/ 915 h 3"/>
                  <a:gd name="T48" fmla="*/ 0 w 4"/>
                  <a:gd name="T49" fmla="*/ 499 h 3"/>
                  <a:gd name="T50" fmla="*/ 0 w 4"/>
                  <a:gd name="T51" fmla="*/ 499 h 3"/>
                  <a:gd name="T52" fmla="*/ 0 w 4"/>
                  <a:gd name="T53" fmla="*/ 499 h 3"/>
                  <a:gd name="T54" fmla="*/ 541 w 4"/>
                  <a:gd name="T55" fmla="*/ 499 h 3"/>
                  <a:gd name="T56" fmla="*/ 541 w 4"/>
                  <a:gd name="T57" fmla="*/ 0 h 3"/>
                  <a:gd name="T58" fmla="*/ 541 w 4"/>
                  <a:gd name="T59" fmla="*/ 0 h 3"/>
                  <a:gd name="T60" fmla="*/ 541 w 4"/>
                  <a:gd name="T61" fmla="*/ 0 h 3"/>
                  <a:gd name="T62" fmla="*/ 1059 w 4"/>
                  <a:gd name="T63" fmla="*/ 0 h 3"/>
                  <a:gd name="T64" fmla="*/ 1059 w 4"/>
                  <a:gd name="T65" fmla="*/ 0 h 3"/>
                  <a:gd name="T66" fmla="*/ 1059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25" name="Freeform 73"/>
              <p:cNvSpPr>
                <a:spLocks/>
              </p:cNvSpPr>
              <p:nvPr/>
            </p:nvSpPr>
            <p:spPr bwMode="auto">
              <a:xfrm>
                <a:off x="2186" y="3394"/>
                <a:ext cx="39" cy="15"/>
              </a:xfrm>
              <a:custGeom>
                <a:avLst/>
                <a:gdLst>
                  <a:gd name="T0" fmla="*/ 0 w 8"/>
                  <a:gd name="T1" fmla="*/ 1875 h 3"/>
                  <a:gd name="T2" fmla="*/ 3944 w 8"/>
                  <a:gd name="T3" fmla="*/ 1875 h 3"/>
                  <a:gd name="T4" fmla="*/ 4514 w 8"/>
                  <a:gd name="T5" fmla="*/ 0 h 3"/>
                  <a:gd name="T6" fmla="*/ 1165 w 8"/>
                  <a:gd name="T7" fmla="*/ 0 h 3"/>
                  <a:gd name="T8" fmla="*/ 0 w 8"/>
                  <a:gd name="T9" fmla="*/ 1875 h 3"/>
                  <a:gd name="T10" fmla="*/ 0 w 8"/>
                  <a:gd name="T11" fmla="*/ 18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26" name="Freeform 74"/>
              <p:cNvSpPr>
                <a:spLocks/>
              </p:cNvSpPr>
              <p:nvPr/>
            </p:nvSpPr>
            <p:spPr bwMode="auto">
              <a:xfrm>
                <a:off x="2026" y="3321"/>
                <a:ext cx="38" cy="24"/>
              </a:xfrm>
              <a:custGeom>
                <a:avLst/>
                <a:gdLst>
                  <a:gd name="T0" fmla="*/ 0 w 8"/>
                  <a:gd name="T1" fmla="*/ 2098 h 5"/>
                  <a:gd name="T2" fmla="*/ 1491 w 8"/>
                  <a:gd name="T3" fmla="*/ 2650 h 5"/>
                  <a:gd name="T4" fmla="*/ 3002 w 8"/>
                  <a:gd name="T5" fmla="*/ 2650 h 5"/>
                  <a:gd name="T6" fmla="*/ 4061 w 8"/>
                  <a:gd name="T7" fmla="*/ 1104 h 5"/>
                  <a:gd name="T8" fmla="*/ 2574 w 8"/>
                  <a:gd name="T9" fmla="*/ 0 h 5"/>
                  <a:gd name="T10" fmla="*/ 541 w 8"/>
                  <a:gd name="T11" fmla="*/ 1104 h 5"/>
                  <a:gd name="T12" fmla="*/ 0 w 8"/>
                  <a:gd name="T13" fmla="*/ 2098 h 5"/>
                  <a:gd name="T14" fmla="*/ 0 w 8"/>
                  <a:gd name="T15" fmla="*/ 2098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27" name="Freeform 75"/>
              <p:cNvSpPr>
                <a:spLocks/>
              </p:cNvSpPr>
              <p:nvPr/>
            </p:nvSpPr>
            <p:spPr bwMode="auto">
              <a:xfrm>
                <a:off x="1991" y="3321"/>
                <a:ext cx="20" cy="24"/>
              </a:xfrm>
              <a:custGeom>
                <a:avLst/>
                <a:gdLst>
                  <a:gd name="T0" fmla="*/ 0 w 4"/>
                  <a:gd name="T1" fmla="*/ 2650 h 5"/>
                  <a:gd name="T2" fmla="*/ 2500 w 4"/>
                  <a:gd name="T3" fmla="*/ 1104 h 5"/>
                  <a:gd name="T4" fmla="*/ 2500 w 4"/>
                  <a:gd name="T5" fmla="*/ 0 h 5"/>
                  <a:gd name="T6" fmla="*/ 0 w 4"/>
                  <a:gd name="T7" fmla="*/ 2098 h 5"/>
                  <a:gd name="T8" fmla="*/ 0 w 4"/>
                  <a:gd name="T9" fmla="*/ 2650 h 5"/>
                  <a:gd name="T10" fmla="*/ 0 w 4"/>
                  <a:gd name="T11" fmla="*/ 265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28" name="Freeform 76"/>
              <p:cNvSpPr>
                <a:spLocks/>
              </p:cNvSpPr>
              <p:nvPr/>
            </p:nvSpPr>
            <p:spPr bwMode="auto">
              <a:xfrm>
                <a:off x="2128" y="3360"/>
                <a:ext cx="39" cy="34"/>
              </a:xfrm>
              <a:custGeom>
                <a:avLst/>
                <a:gdLst>
                  <a:gd name="T0" fmla="*/ 1735 w 8"/>
                  <a:gd name="T1" fmla="*/ 3891 h 7"/>
                  <a:gd name="T2" fmla="*/ 4514 w 8"/>
                  <a:gd name="T3" fmla="*/ 3891 h 7"/>
                  <a:gd name="T4" fmla="*/ 4514 w 8"/>
                  <a:gd name="T5" fmla="*/ 2171 h 7"/>
                  <a:gd name="T6" fmla="*/ 2306 w 8"/>
                  <a:gd name="T7" fmla="*/ 0 h 7"/>
                  <a:gd name="T8" fmla="*/ 0 w 8"/>
                  <a:gd name="T9" fmla="*/ 1156 h 7"/>
                  <a:gd name="T10" fmla="*/ 1735 w 8"/>
                  <a:gd name="T11" fmla="*/ 3891 h 7"/>
                  <a:gd name="T12" fmla="*/ 1735 w 8"/>
                  <a:gd name="T13" fmla="*/ 3891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sp>
        <p:nvSpPr>
          <p:cNvPr id="19459" name="Text Box 78"/>
          <p:cNvSpPr txBox="1">
            <a:spLocks noChangeArrowheads="1"/>
          </p:cNvSpPr>
          <p:nvPr/>
        </p:nvSpPr>
        <p:spPr bwMode="auto">
          <a:xfrm>
            <a:off x="2119313" y="1219200"/>
            <a:ext cx="5519737"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19460" name="Text Box 79"/>
          <p:cNvSpPr txBox="1">
            <a:spLocks noChangeArrowheads="1"/>
          </p:cNvSpPr>
          <p:nvPr/>
        </p:nvSpPr>
        <p:spPr bwMode="auto">
          <a:xfrm>
            <a:off x="654050" y="5894388"/>
            <a:ext cx="7239000"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 No Data          &lt;10%           10%–14%	    15%–19%           20%–24%          25%–29%           ≥30%</a:t>
            </a:r>
            <a:r>
              <a:rPr lang="en-US" sz="1400">
                <a:solidFill>
                  <a:srgbClr val="000000"/>
                </a:solidFill>
                <a:latin typeface="Arial Narrow" pitchFamily="34" charset="0"/>
              </a:rPr>
              <a:t> </a:t>
            </a:r>
          </a:p>
        </p:txBody>
      </p:sp>
      <p:sp>
        <p:nvSpPr>
          <p:cNvPr id="19461"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9462" name="Rectangle 81"/>
          <p:cNvSpPr>
            <a:spLocks noChangeArrowheads="1"/>
          </p:cNvSpPr>
          <p:nvPr/>
        </p:nvSpPr>
        <p:spPr bwMode="auto">
          <a:xfrm>
            <a:off x="1466850" y="5953125"/>
            <a:ext cx="2095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9463" name="Rectangle 82"/>
          <p:cNvSpPr>
            <a:spLocks noChangeArrowheads="1"/>
          </p:cNvSpPr>
          <p:nvPr/>
        </p:nvSpPr>
        <p:spPr bwMode="auto">
          <a:xfrm>
            <a:off x="2305050" y="5951538"/>
            <a:ext cx="2095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19464" name="Rectangle 83"/>
          <p:cNvSpPr>
            <a:spLocks noChangeArrowheads="1"/>
          </p:cNvSpPr>
          <p:nvPr/>
        </p:nvSpPr>
        <p:spPr bwMode="auto">
          <a:xfrm>
            <a:off x="3371850" y="5961063"/>
            <a:ext cx="2095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9465" name="Rectangle 84"/>
          <p:cNvSpPr>
            <a:spLocks noChangeArrowheads="1"/>
          </p:cNvSpPr>
          <p:nvPr/>
        </p:nvSpPr>
        <p:spPr bwMode="auto">
          <a:xfrm>
            <a:off x="5562600" y="5948363"/>
            <a:ext cx="209550"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9466" name="Rectangle 85"/>
          <p:cNvSpPr>
            <a:spLocks noChangeArrowheads="1"/>
          </p:cNvSpPr>
          <p:nvPr/>
        </p:nvSpPr>
        <p:spPr bwMode="auto">
          <a:xfrm>
            <a:off x="4438650" y="5945188"/>
            <a:ext cx="2095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9467" name="Rectangle 86"/>
          <p:cNvSpPr>
            <a:spLocks noChangeArrowheads="1"/>
          </p:cNvSpPr>
          <p:nvPr/>
        </p:nvSpPr>
        <p:spPr bwMode="auto">
          <a:xfrm>
            <a:off x="395288" y="5892800"/>
            <a:ext cx="6996112"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9468" name="Rectangle 87" descr="20%"/>
          <p:cNvSpPr>
            <a:spLocks noChangeArrowheads="1"/>
          </p:cNvSpPr>
          <p:nvPr/>
        </p:nvSpPr>
        <p:spPr bwMode="auto">
          <a:xfrm>
            <a:off x="6648450" y="5948363"/>
            <a:ext cx="209550"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9469" name="Rectangle 118"/>
          <p:cNvSpPr txBox="1">
            <a:spLocks noChangeArrowheads="1"/>
          </p:cNvSpPr>
          <p:nvPr/>
        </p:nvSpPr>
        <p:spPr bwMode="auto">
          <a:xfrm>
            <a:off x="0" y="242888"/>
            <a:ext cx="9144000" cy="1143000"/>
          </a:xfrm>
          <a:prstGeom prst="rect">
            <a:avLst/>
          </a:prstGeom>
          <a:noFill/>
          <a:ln w="9525">
            <a:noFill/>
            <a:miter lim="800000"/>
            <a:headEnd/>
            <a:tailEnd/>
          </a:ln>
        </p:spPr>
        <p:txBody>
          <a:bodyPr anchor="ctr"/>
          <a:lstStyle/>
          <a:p>
            <a:pPr eaLnBrk="0" hangingPunct="0"/>
            <a:r>
              <a:rPr lang="en-US" sz="2400">
                <a:solidFill>
                  <a:schemeClr val="tx2"/>
                </a:solidFill>
                <a:latin typeface="Tw Cen MT"/>
              </a:rPr>
              <a:t>Obesity Trends* Among U.S. Adults</a:t>
            </a:r>
            <a:br>
              <a:rPr lang="en-US" sz="2400">
                <a:solidFill>
                  <a:schemeClr val="tx2"/>
                </a:solidFill>
                <a:latin typeface="Tw Cen MT"/>
              </a:rPr>
            </a:br>
            <a:r>
              <a:rPr lang="en-US" sz="2400">
                <a:solidFill>
                  <a:srgbClr val="DE3021"/>
                </a:solidFill>
                <a:latin typeface="Tw Cen MT"/>
              </a:rPr>
              <a:t>BRFSS, 2010</a:t>
            </a:r>
          </a:p>
        </p:txBody>
      </p:sp>
      <p:pic>
        <p:nvPicPr>
          <p:cNvPr id="19470" name="Picture 84" descr="cdc_spot-outline.jpg"/>
          <p:cNvPicPr>
            <a:picLocks noChangeAspect="1"/>
          </p:cNvPicPr>
          <p:nvPr/>
        </p:nvPicPr>
        <p:blipFill>
          <a:blip r:embed="rId3" cstate="print"/>
          <a:srcRect/>
          <a:stretch>
            <a:fillRect/>
          </a:stretch>
        </p:blipFill>
        <p:spPr bwMode="auto">
          <a:xfrm>
            <a:off x="7840663" y="6034088"/>
            <a:ext cx="1031875" cy="6762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Childhood Obesity </a:t>
            </a:r>
          </a:p>
        </p:txBody>
      </p:sp>
      <p:sp>
        <p:nvSpPr>
          <p:cNvPr id="6" name="Content Placeholder 5"/>
          <p:cNvSpPr>
            <a:spLocks noGrp="1"/>
          </p:cNvSpPr>
          <p:nvPr>
            <p:ph sz="quarter" idx="1"/>
          </p:nvPr>
        </p:nvSpPr>
        <p:spPr>
          <a:xfrm>
            <a:off x="609600" y="1752600"/>
            <a:ext cx="8001000" cy="4572000"/>
          </a:xfrm>
        </p:spPr>
        <p:txBody>
          <a:bodyPr/>
          <a:lstStyle/>
          <a:p>
            <a:pPr>
              <a:defRPr/>
            </a:pPr>
            <a:r>
              <a:rPr lang="en-US" dirty="0" smtClean="0"/>
              <a:t>24% </a:t>
            </a:r>
            <a:r>
              <a:rPr lang="en-US" dirty="0"/>
              <a:t>– </a:t>
            </a:r>
            <a:r>
              <a:rPr lang="en-US" dirty="0" smtClean="0"/>
              <a:t>33% of 2 – 5 year olds are overweight or obese.</a:t>
            </a:r>
          </a:p>
          <a:p>
            <a:pPr>
              <a:defRPr/>
            </a:pPr>
            <a:r>
              <a:rPr lang="en-US" dirty="0" smtClean="0"/>
              <a:t>Obesity rates for young children doubled in about a 20 year period of time (1980’s – 2000).</a:t>
            </a:r>
          </a:p>
          <a:p>
            <a:pPr>
              <a:defRPr/>
            </a:pPr>
            <a:r>
              <a:rPr lang="en-US" dirty="0" smtClean="0"/>
              <a:t>Obese children are more likely to become obese adults. </a:t>
            </a:r>
          </a:p>
          <a:p>
            <a:pPr>
              <a:defRPr/>
            </a:pPr>
            <a:r>
              <a:rPr lang="en-US" dirty="0" smtClean="0"/>
              <a:t>If children are overweight, obesity in adulthood is likely to be more severe.</a:t>
            </a:r>
            <a:endParaRPr lang="en-US" dirty="0"/>
          </a:p>
          <a:p>
            <a:pPr marL="0" indent="0">
              <a:buFont typeface="Wingdings" pitchFamily="2" charset="2"/>
              <a:buNone/>
              <a:defRPr/>
            </a:pP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350838" y="1676400"/>
            <a:ext cx="8335962" cy="4495800"/>
          </a:xfrm>
        </p:spPr>
        <p:txBody>
          <a:bodyPr/>
          <a:lstStyle/>
          <a:p>
            <a:pPr marL="0" lvl="1" indent="0">
              <a:spcBef>
                <a:spcPts val="0"/>
              </a:spcBef>
              <a:spcAft>
                <a:spcPts val="300"/>
              </a:spcAft>
              <a:buClr>
                <a:schemeClr val="accent2"/>
              </a:buClr>
              <a:buSzPct val="60000"/>
              <a:buFont typeface="Wingdings 2" pitchFamily="18" charset="2"/>
              <a:buNone/>
              <a:defRPr/>
            </a:pPr>
            <a:r>
              <a:rPr lang="en-US" sz="2800" dirty="0" smtClean="0"/>
              <a:t>Children who are overweight </a:t>
            </a:r>
            <a:r>
              <a:rPr lang="en-US" sz="2800" dirty="0"/>
              <a:t>or obese </a:t>
            </a:r>
            <a:r>
              <a:rPr lang="en-US" sz="2800" dirty="0" smtClean="0"/>
              <a:t>can be undernourished at the same time.</a:t>
            </a:r>
          </a:p>
          <a:p>
            <a:pPr marL="0" lvl="1" indent="0">
              <a:spcBef>
                <a:spcPts val="0"/>
              </a:spcBef>
              <a:spcAft>
                <a:spcPts val="300"/>
              </a:spcAft>
              <a:buClr>
                <a:schemeClr val="accent2"/>
              </a:buClr>
              <a:buSzPct val="60000"/>
              <a:buFont typeface="Wingdings 2" pitchFamily="18" charset="2"/>
              <a:buNone/>
              <a:defRPr/>
            </a:pPr>
            <a:endParaRPr lang="en-US" sz="2400" dirty="0" smtClean="0"/>
          </a:p>
          <a:p>
            <a:pPr>
              <a:spcBef>
                <a:spcPts val="0"/>
              </a:spcBef>
              <a:spcAft>
                <a:spcPts val="300"/>
              </a:spcAft>
              <a:defRPr/>
            </a:pPr>
            <a:r>
              <a:rPr lang="en-US" sz="2800" dirty="0" smtClean="0"/>
              <a:t>Nutrition deficiencies</a:t>
            </a:r>
            <a:r>
              <a:rPr lang="en-US" sz="2800" dirty="0"/>
              <a:t> </a:t>
            </a:r>
            <a:r>
              <a:rPr lang="en-US" sz="2800" dirty="0" smtClean="0"/>
              <a:t>impair brain </a:t>
            </a:r>
            <a:r>
              <a:rPr lang="en-US" sz="2800" dirty="0"/>
              <a:t>development and cognitive functioning, including </a:t>
            </a:r>
            <a:r>
              <a:rPr lang="en-US" sz="2800" dirty="0" smtClean="0"/>
              <a:t>learning. </a:t>
            </a:r>
          </a:p>
          <a:p>
            <a:pPr marL="0" indent="0">
              <a:buFont typeface="Wingdings" pitchFamily="2" charset="2"/>
              <a:buNone/>
              <a:defRPr/>
            </a:pPr>
            <a:endParaRPr lang="en-US" sz="2400" dirty="0" smtClean="0"/>
          </a:p>
          <a:p>
            <a:pPr marL="366713" lvl="1" indent="0">
              <a:spcBef>
                <a:spcPts val="0"/>
              </a:spcBef>
              <a:spcAft>
                <a:spcPts val="300"/>
              </a:spcAft>
              <a:buFont typeface="Wingdings 2" pitchFamily="18" charset="2"/>
              <a:buNone/>
              <a:defRPr/>
            </a:pPr>
            <a:r>
              <a:rPr lang="en-US" sz="2400" dirty="0" smtClean="0"/>
              <a:t/>
            </a:r>
            <a:br>
              <a:rPr lang="en-US" sz="2400" dirty="0" smtClean="0"/>
            </a:br>
            <a:endParaRPr lang="en-US" sz="2400" dirty="0" smtClean="0"/>
          </a:p>
          <a:p>
            <a:pPr marL="0" indent="0">
              <a:buFont typeface="Wingdings" pitchFamily="2" charset="2"/>
              <a:buNone/>
              <a:defRPr/>
            </a:pPr>
            <a:endParaRPr lang="en-US" sz="2400" dirty="0"/>
          </a:p>
        </p:txBody>
      </p:sp>
      <p:sp>
        <p:nvSpPr>
          <p:cNvPr id="21507" name="Title 1"/>
          <p:cNvSpPr txBox="1">
            <a:spLocks/>
          </p:cNvSpPr>
          <p:nvPr/>
        </p:nvSpPr>
        <p:spPr bwMode="auto">
          <a:xfrm>
            <a:off x="609600" y="304800"/>
            <a:ext cx="8153400" cy="990600"/>
          </a:xfrm>
          <a:prstGeom prst="rect">
            <a:avLst/>
          </a:prstGeom>
          <a:noFill/>
          <a:ln w="9525">
            <a:noFill/>
            <a:miter lim="800000"/>
            <a:headEnd/>
            <a:tailEnd/>
          </a:ln>
        </p:spPr>
        <p:txBody>
          <a:bodyPr/>
          <a:lstStyle/>
          <a:p>
            <a:pPr eaLnBrk="0" hangingPunct="0"/>
            <a:r>
              <a:rPr lang="en-US" sz="4400">
                <a:solidFill>
                  <a:schemeClr val="tx2"/>
                </a:solidFill>
                <a:latin typeface="Tw Cen MT"/>
              </a:rPr>
              <a:t>Education Consequences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609600" y="1676400"/>
            <a:ext cx="8229600" cy="4648200"/>
          </a:xfrm>
        </p:spPr>
        <p:txBody>
          <a:bodyPr/>
          <a:lstStyle/>
          <a:p>
            <a:pPr>
              <a:defRPr/>
            </a:pPr>
            <a:r>
              <a:rPr lang="en-US" sz="2800" dirty="0" smtClean="0"/>
              <a:t>Physical inactivity</a:t>
            </a:r>
          </a:p>
          <a:p>
            <a:pPr lvl="1">
              <a:defRPr/>
            </a:pPr>
            <a:r>
              <a:rPr lang="en-US" sz="2400" dirty="0" smtClean="0"/>
              <a:t>Children who are not active have more behavioral and disciplinary problems, shorter attention spans in class and do worse in school compared to active children.</a:t>
            </a:r>
          </a:p>
          <a:p>
            <a:pPr>
              <a:spcBef>
                <a:spcPts val="1300"/>
              </a:spcBef>
              <a:defRPr/>
            </a:pPr>
            <a:r>
              <a:rPr lang="en-US" sz="2800" dirty="0" smtClean="0"/>
              <a:t>Screen Time</a:t>
            </a:r>
          </a:p>
          <a:p>
            <a:pPr lvl="1">
              <a:defRPr/>
            </a:pPr>
            <a:r>
              <a:rPr lang="en-US" sz="2400" dirty="0" smtClean="0"/>
              <a:t>Interferes with exploration, playing, and interaction with others, which promote social development</a:t>
            </a:r>
          </a:p>
          <a:p>
            <a:pPr lvl="1">
              <a:defRPr/>
            </a:pPr>
            <a:r>
              <a:rPr lang="en-US" sz="2400" dirty="0" smtClean="0"/>
              <a:t>Competes with being active, reading, and doing homework</a:t>
            </a:r>
          </a:p>
          <a:p>
            <a:pPr lvl="1">
              <a:defRPr/>
            </a:pPr>
            <a:endParaRPr lang="en-US" sz="2000" dirty="0" smtClean="0"/>
          </a:p>
          <a:p>
            <a:pPr marL="0" indent="0">
              <a:buFont typeface="Wingdings" pitchFamily="2" charset="2"/>
              <a:buNone/>
              <a:defRPr/>
            </a:pPr>
            <a:endParaRPr lang="en-US" sz="2000" dirty="0"/>
          </a:p>
        </p:txBody>
      </p:sp>
      <p:sp>
        <p:nvSpPr>
          <p:cNvPr id="22531" name="Title 1"/>
          <p:cNvSpPr txBox="1">
            <a:spLocks/>
          </p:cNvSpPr>
          <p:nvPr/>
        </p:nvSpPr>
        <p:spPr bwMode="auto">
          <a:xfrm>
            <a:off x="609600" y="304800"/>
            <a:ext cx="8153400" cy="990600"/>
          </a:xfrm>
          <a:prstGeom prst="rect">
            <a:avLst/>
          </a:prstGeom>
          <a:noFill/>
          <a:ln w="9525">
            <a:noFill/>
            <a:miter lim="800000"/>
            <a:headEnd/>
            <a:tailEnd/>
          </a:ln>
        </p:spPr>
        <p:txBody>
          <a:bodyPr/>
          <a:lstStyle/>
          <a:p>
            <a:pPr eaLnBrk="0" hangingPunct="0"/>
            <a:r>
              <a:rPr lang="en-US" sz="4400">
                <a:solidFill>
                  <a:schemeClr val="tx2"/>
                </a:solidFill>
                <a:latin typeface="Tw Cen MT"/>
              </a:rPr>
              <a:t>Education Consequences (2)</a:t>
            </a: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5">
      <a:dk1>
        <a:sysClr val="windowText" lastClr="000000"/>
      </a:dk1>
      <a:lt1>
        <a:sysClr val="window" lastClr="FFFFFF"/>
      </a:lt1>
      <a:dk2>
        <a:srgbClr val="106485"/>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106485"/>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8261</TotalTime>
  <Words>3550</Words>
  <Application>Microsoft Office PowerPoint</Application>
  <PresentationFormat>On-screen Show (4:3)</PresentationFormat>
  <Paragraphs>377</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Median</vt:lpstr>
      <vt:lpstr> introduction to the initiative</vt:lpstr>
      <vt:lpstr>Learning Objectives</vt:lpstr>
      <vt:lpstr>Basics about Childhood Obesity</vt:lpstr>
      <vt:lpstr>Obesity Trends* Among U.S. Adults BRFSS, 1990</vt:lpstr>
      <vt:lpstr>Obesity Trends* Among U.S. Adults BRFSS, 2000</vt:lpstr>
      <vt:lpstr>Slide 6</vt:lpstr>
      <vt:lpstr>Childhood Obesity </vt:lpstr>
      <vt:lpstr>Slide 8</vt:lpstr>
      <vt:lpstr>Slide 9</vt:lpstr>
      <vt:lpstr>Health Consequences</vt:lpstr>
      <vt:lpstr>Moving Forward</vt:lpstr>
      <vt:lpstr>You Play an Important Role</vt:lpstr>
      <vt:lpstr>You Play an Important Role (2)</vt:lpstr>
      <vt:lpstr>Slide 14</vt:lpstr>
      <vt:lpstr>Participating in Let’s Move! Child Care</vt:lpstr>
      <vt:lpstr>What is Let’s Move! Child Care?</vt:lpstr>
      <vt:lpstr>5 Let’s Move! Child Care Goals</vt:lpstr>
      <vt:lpstr>Physical Activity Best Practices</vt:lpstr>
      <vt:lpstr>Screen Time Best Practices</vt:lpstr>
      <vt:lpstr>Food Best Practices </vt:lpstr>
      <vt:lpstr>Beverages Best Practices </vt:lpstr>
      <vt:lpstr>Infant Feeding Best Practice </vt:lpstr>
      <vt:lpstr>Making Health Easier:  Healthy Changes Start in Preschool</vt:lpstr>
      <vt:lpstr>LMCC Steps to Success</vt:lpstr>
      <vt:lpstr>Checklist Quiz: Part 1</vt:lpstr>
      <vt:lpstr>Checklist Quiz: Part 2</vt:lpstr>
      <vt:lpstr>Simple Steps</vt:lpstr>
      <vt:lpstr>Be a Recognized LMCC Provider!</vt:lpstr>
      <vt:lpstr>Finding resources and tips</vt:lpstr>
      <vt:lpstr>What Kind of Resources Can You Find?</vt:lpstr>
      <vt:lpstr>Slide 31</vt:lpstr>
      <vt:lpstr>Slide 32</vt:lpstr>
      <vt:lpstr>Slide 33</vt:lpstr>
      <vt:lpstr>Slide 34</vt:lpstr>
      <vt:lpstr>Slide 35</vt:lpstr>
      <vt:lpstr>Slide 36</vt:lpstr>
      <vt:lpstr>Slide 37</vt:lpstr>
      <vt:lpstr>Slide 38</vt:lpstr>
      <vt:lpstr>Join LMCC &amp; Stay Connected</vt:lpstr>
    </vt:vector>
  </TitlesOfParts>
  <Company>The University of North Carolina at Chapel 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User</dc:creator>
  <cp:lastModifiedBy>Seve A. Cordova</cp:lastModifiedBy>
  <cp:revision>655</cp:revision>
  <cp:lastPrinted>2012-07-25T14:43:08Z</cp:lastPrinted>
  <dcterms:created xsi:type="dcterms:W3CDTF">2011-07-13T15:44:38Z</dcterms:created>
  <dcterms:modified xsi:type="dcterms:W3CDTF">2015-01-15T14:24:58Z</dcterms:modified>
</cp:coreProperties>
</file>